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6" r:id="rId5"/>
  </p:sldMasterIdLst>
  <p:notesMasterIdLst>
    <p:notesMasterId r:id="rId13"/>
  </p:notesMasterIdLst>
  <p:handoutMasterIdLst>
    <p:handoutMasterId r:id="rId14"/>
  </p:handoutMasterIdLst>
  <p:sldIdLst>
    <p:sldId id="293" r:id="rId6"/>
    <p:sldId id="2736" r:id="rId7"/>
    <p:sldId id="2702" r:id="rId8"/>
    <p:sldId id="2733" r:id="rId9"/>
    <p:sldId id="2734" r:id="rId10"/>
    <p:sldId id="2735" r:id="rId11"/>
    <p:sldId id="2737" r:id="rId12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0AFFA41-161F-4C38-BB26-A7A1E4955C33}">
          <p14:sldIdLst>
            <p14:sldId id="293"/>
            <p14:sldId id="2736"/>
            <p14:sldId id="2702"/>
            <p14:sldId id="2733"/>
            <p14:sldId id="2734"/>
            <p14:sldId id="2735"/>
            <p14:sldId id="27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ABD703-4A88-6FC1-902F-FE572DC5DE41}" name="Rocca Cristina" initials="RC" userId="S::cristina.rocca@gruppocap.it::9071b01f-e6dd-4ae1-9fb5-f415ebf6996b" providerId="AD"/>
  <p188:author id="{0370853C-9504-0E5E-AB53-22F10D1689A3}" name="Oldani GO Gianluca" initials="OGG" userId="S::Gianluca.Oldani@gruppocap.it::8470276d-6f7b-4537-af84-39a7569faa32" providerId="AD"/>
  <p188:author id="{0EF9416E-BE25-B379-0F94-DFF6C105D2FB}" name="Pieragostini Frederic" initials="PF" userId="S::frederic.pieragostini@gruppocap.it::1fabb74b-5ba4-4bd3-98ab-e00432537f0a" providerId="AD"/>
  <p188:author id="{38654BA1-63D6-FD29-43FA-39C2D8406EF2}" name="Sala AS Annalisa" initials="SAA" userId="S::annalisa.sala@gruppocap.it::6b18637b-e813-4cb4-a86e-6c309975a689" providerId="AD"/>
  <p188:author id="{73E2E1B3-3682-7BB5-E57D-9D692A284707}" name="Santafede JS Jacopo" initials="SJJ" userId="S::jacopo.santafede@gruppocap.it::c7109be4-a327-44ef-b629-63f856594c11" providerId="AD"/>
  <p188:author id="{152761FC-86F9-6F0B-17B2-575A4880238A}" name="Masnada Ilaria" initials="MI" userId="S::ilaria.masnada@gruppocap.it::c8a79dc9-19fc-4264-b929-ba6526b689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nada Ilaria" initials="MI" lastIdx="50" clrIdx="0">
    <p:extLst>
      <p:ext uri="{19B8F6BF-5375-455C-9EA6-DF929625EA0E}">
        <p15:presenceInfo xmlns:p15="http://schemas.microsoft.com/office/powerpoint/2012/main" userId="S::ilaria.masnada@gruppocap.it::c8a79dc9-19fc-4264-b929-ba6526b68948" providerId="AD"/>
      </p:ext>
    </p:extLst>
  </p:cmAuthor>
  <p:cmAuthor id="2" name="Sala AS Annalisa" initials="SAA" lastIdx="7" clrIdx="1">
    <p:extLst>
      <p:ext uri="{19B8F6BF-5375-455C-9EA6-DF929625EA0E}">
        <p15:presenceInfo xmlns:p15="http://schemas.microsoft.com/office/powerpoint/2012/main" userId="S::annalisa.sala@gruppocap.it::6b18637b-e813-4cb4-a86e-6c309975a689" providerId="AD"/>
      </p:ext>
    </p:extLst>
  </p:cmAuthor>
  <p:cmAuthor id="3" name="Pieragostini Frederic" initials="PF" lastIdx="3" clrIdx="2">
    <p:extLst>
      <p:ext uri="{19B8F6BF-5375-455C-9EA6-DF929625EA0E}">
        <p15:presenceInfo xmlns:p15="http://schemas.microsoft.com/office/powerpoint/2012/main" userId="S::frederic.pieragostini@gruppocap.it::1fabb74b-5ba4-4bd3-98ab-e00432537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E3FB"/>
    <a:srgbClr val="FFD619"/>
    <a:srgbClr val="19EFD8"/>
    <a:srgbClr val="EE0000"/>
    <a:srgbClr val="F427F9"/>
    <a:srgbClr val="FFB6A8"/>
    <a:srgbClr val="FF8269"/>
    <a:srgbClr val="7E0000"/>
    <a:srgbClr val="10CF9B"/>
    <a:srgbClr val="0BD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95226" autoAdjust="0"/>
  </p:normalViewPr>
  <p:slideViewPr>
    <p:cSldViewPr snapToGrid="0">
      <p:cViewPr varScale="1">
        <p:scale>
          <a:sx n="112" d="100"/>
          <a:sy n="112" d="100"/>
        </p:scale>
        <p:origin x="9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FD20605-554E-4D82-A02C-165430D1B7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8FDF2D-404E-4879-A410-19521F034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B40CB-1A58-4AE1-81E9-51029A29DBC4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0A8E5E0-E6C1-4D63-9FFB-DF2A1130BB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175B05E-3AB0-45D2-8AE7-F1DF44505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1A3AA-C5AF-4DC9-890A-35395DCC7B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7463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DDD4-FA8A-4FBE-83C5-ACFFE068312E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D2AF-BCCC-4183-8E68-3F8FB7611F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5340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FD2AF-BCCC-4183-8E68-3F8FB7611F1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59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03FEFB-6101-4146-86B2-55505D701C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7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B3242-A606-460C-A23C-98466FCCA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80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66F385-8126-476A-AB36-D8C30BE095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97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B3242-A606-460C-A23C-98466FCCA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60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5B3242-A606-460C-A23C-98466FCCA3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46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1FA607-4286-40E8-9C08-CA34D216ED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35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0925767A-46FC-4EEB-A858-ABC3AE87A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16" y="463448"/>
            <a:ext cx="2013535" cy="475015"/>
          </a:xfrm>
          <a:prstGeom prst="rect">
            <a:avLst/>
          </a:prstGeom>
        </p:spPr>
      </p:pic>
      <p:sp>
        <p:nvSpPr>
          <p:cNvPr id="19" name="Segnaposto testo 23">
            <a:extLst>
              <a:ext uri="{FF2B5EF4-FFF2-40B4-BE49-F238E27FC236}">
                <a16:creationId xmlns:a16="http://schemas.microsoft.com/office/drawing/2014/main" id="{5B6CC0FC-F500-4CDC-912C-821057CED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85196"/>
            <a:ext cx="12192000" cy="67280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</a:t>
            </a:r>
          </a:p>
        </p:txBody>
      </p:sp>
      <p:sp>
        <p:nvSpPr>
          <p:cNvPr id="18" name="Segnaposto testo 21">
            <a:extLst>
              <a:ext uri="{FF2B5EF4-FFF2-40B4-BE49-F238E27FC236}">
                <a16:creationId xmlns:a16="http://schemas.microsoft.com/office/drawing/2014/main" id="{F9CF12E8-A7B2-44E5-BFBF-1A9DAAE20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48681"/>
            <a:ext cx="12192000" cy="1536515"/>
          </a:xfrm>
        </p:spPr>
        <p:txBody>
          <a:bodyPr anchor="ctr"/>
          <a:lstStyle>
            <a:lvl1pPr marL="0" indent="0" algn="ctr">
              <a:buFontTx/>
              <a:buNone/>
              <a:defRPr sz="4000">
                <a:solidFill>
                  <a:schemeClr val="tx1"/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2pPr>
            <a:lvl3pPr marL="9144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3pPr>
            <a:lvl4pPr marL="13716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4pPr>
            <a:lvl5pPr marL="18288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it-IT" dirty="0"/>
              <a:t>TITOLO PRESENTAZIONE</a:t>
            </a:r>
          </a:p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0922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- box con icon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734CAAD3-7233-4335-B549-56C0A421053E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566C8B0-CF09-4F53-9F7D-BDFAF6099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17" name="Segnaposto testo 21">
            <a:extLst>
              <a:ext uri="{FF2B5EF4-FFF2-40B4-BE49-F238E27FC236}">
                <a16:creationId xmlns:a16="http://schemas.microsoft.com/office/drawing/2014/main" id="{E37AE578-E1FF-4E0A-A508-0219540C62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2727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673B499B-79F6-4FA5-A188-051F2396FC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8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7CF75173-B89E-4329-A011-C1FC8940D4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9270" y="3601725"/>
            <a:ext cx="2671699" cy="1046557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rgbClr val="C5AAF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ACAF8B51-5EF6-420C-A7E2-B315AFFAF8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4954" y="4117128"/>
            <a:ext cx="2656015" cy="142847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A6407CFF-718A-43D2-B79C-D2224BC48B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9601" y="3593849"/>
            <a:ext cx="2671699" cy="1046557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rgbClr val="C5AAFF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F7B7B124-199E-4D14-A6C6-3A91B94371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5285" y="4109252"/>
            <a:ext cx="2656015" cy="142847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15656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- box con icone e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5F7C5425-7B5F-4E41-B670-12F530BE9859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0778B18-2048-430F-A67A-8E51DA64D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17" name="Segnaposto testo 21">
            <a:extLst>
              <a:ext uri="{FF2B5EF4-FFF2-40B4-BE49-F238E27FC236}">
                <a16:creationId xmlns:a16="http://schemas.microsoft.com/office/drawing/2014/main" id="{E419B4E5-FF31-4665-B725-A19BD07848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2727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331E85E8-F52D-4972-9EE9-9D0199D302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9</a:t>
            </a:r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8B012E45-8C48-492F-A3E7-3F1576C6AD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9270" y="3601725"/>
            <a:ext cx="2671699" cy="1046557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rgbClr val="FF9784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9392CE1F-7BA8-4ECD-9646-583EAF025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4954" y="4117128"/>
            <a:ext cx="2656015" cy="142847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72A5BA8-D57A-4A13-BAF6-BD5660E3EB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29601" y="3593849"/>
            <a:ext cx="2671699" cy="1046557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rgbClr val="FF9784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E408B994-4D93-410F-9EB0-AF76FFD689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5285" y="4109252"/>
            <a:ext cx="2656015" cy="142847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1761747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- box colorati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9DDE471-F1C3-42CA-B620-E73410AFF487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D8BFD1D-8871-44DB-A37D-B0BBD90BD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25" name="Segnaposto testo 21">
            <a:extLst>
              <a:ext uri="{FF2B5EF4-FFF2-40B4-BE49-F238E27FC236}">
                <a16:creationId xmlns:a16="http://schemas.microsoft.com/office/drawing/2014/main" id="{D7C492F9-BACC-4DAC-B8E1-15DAFFB2F3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2727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7" name="Segnaposto testo 21">
            <a:extLst>
              <a:ext uri="{FF2B5EF4-FFF2-40B4-BE49-F238E27FC236}">
                <a16:creationId xmlns:a16="http://schemas.microsoft.com/office/drawing/2014/main" id="{026739E2-0204-454A-8B02-500110F26D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9120" y="3055332"/>
            <a:ext cx="3657057" cy="36480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5A8C7D1D-1FC8-448A-BF90-1498D58BF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75" y="4288504"/>
            <a:ext cx="2671699" cy="1046557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3C8916EF-6493-4793-8D18-87407564F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559" y="4803907"/>
            <a:ext cx="1870441" cy="1428472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E5BC9E10-3FEF-41DE-A126-4A0F12CE8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1266" y="3184378"/>
            <a:ext cx="2153665" cy="809045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br>
              <a:rPr lang="it-IT" dirty="0"/>
            </a:b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A3892C17-93B9-4287-9394-139264022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4678" y="4289763"/>
            <a:ext cx="2153665" cy="809045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br>
              <a:rPr lang="it-IT" dirty="0"/>
            </a:b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B79C8646-55E3-4B44-9F20-F445431E46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4678" y="5335061"/>
            <a:ext cx="2153665" cy="809045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br>
              <a:rPr lang="it-IT" dirty="0"/>
            </a:b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7B1E2550-FD63-43D7-AF90-084F324CEF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5759" y="3166254"/>
            <a:ext cx="2153665" cy="809045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br>
              <a:rPr lang="it-IT" dirty="0"/>
            </a:b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64641EFE-1A76-4CB9-B67F-CA697E5260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39171" y="4271639"/>
            <a:ext cx="2153665" cy="809045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br>
              <a:rPr lang="it-IT" dirty="0"/>
            </a:b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72012173-DD63-4FE6-AEF5-622EFDFA4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10</a:t>
            </a:r>
          </a:p>
        </p:txBody>
      </p:sp>
    </p:spTree>
    <p:extLst>
      <p:ext uri="{BB962C8B-B14F-4D97-AF65-F5344CB8AC3E}">
        <p14:creationId xmlns:p14="http://schemas.microsoft.com/office/powerpoint/2010/main" val="397013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- box con icone e fond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9C66EED2-386B-41AB-8C21-82D7D3223616}"/>
              </a:ext>
            </a:extLst>
          </p:cNvPr>
          <p:cNvSpPr/>
          <p:nvPr userDrawn="1"/>
        </p:nvSpPr>
        <p:spPr>
          <a:xfrm>
            <a:off x="0" y="714919"/>
            <a:ext cx="12192000" cy="6265426"/>
          </a:xfrm>
          <a:prstGeom prst="rect">
            <a:avLst/>
          </a:prstGeom>
          <a:solidFill>
            <a:srgbClr val="9CA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3C7E39C-D7B3-4C3A-8EDD-F0B71AA815EB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10B4AC39-F599-45EE-BE45-34AFC4E62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29" name="Segnaposto testo 21">
            <a:extLst>
              <a:ext uri="{FF2B5EF4-FFF2-40B4-BE49-F238E27FC236}">
                <a16:creationId xmlns:a16="http://schemas.microsoft.com/office/drawing/2014/main" id="{5EAEB4E2-2E03-4058-8DF3-268727DAD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2727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8AEE0E21-F0A3-4465-B2C9-70D84A8C84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225" y="3662244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FF7494F6-BA01-4FE5-B980-1463502B7B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009" y="4044296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B431946E-A300-45CD-8C4B-55CB087054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8391" y="3662244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4C1E591C-7568-4B1F-8AE4-453F0FD24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2175" y="4044296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8833AF1F-937D-4768-B895-BE1A88CDC8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2056" y="3681294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8A0319EC-E5E7-461A-AC58-ABBFC134BD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5840" y="4063346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B3C5E775-3DB4-47E8-A184-6F4B4C4B84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19" y="5672692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BC2237F1-3E38-40D2-B474-D042F9851E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903" y="6054744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42" name="Segnaposto testo 4">
            <a:extLst>
              <a:ext uri="{FF2B5EF4-FFF2-40B4-BE49-F238E27FC236}">
                <a16:creationId xmlns:a16="http://schemas.microsoft.com/office/drawing/2014/main" id="{06D14E39-B613-4EB4-B3CA-6F8E598774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8391" y="5672692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3" name="Segnaposto testo 4">
            <a:extLst>
              <a:ext uri="{FF2B5EF4-FFF2-40B4-BE49-F238E27FC236}">
                <a16:creationId xmlns:a16="http://schemas.microsoft.com/office/drawing/2014/main" id="{B12099DE-23E7-49BA-84E9-3AD3EE4437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2175" y="6054744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44" name="Segnaposto testo 4">
            <a:extLst>
              <a:ext uri="{FF2B5EF4-FFF2-40B4-BE49-F238E27FC236}">
                <a16:creationId xmlns:a16="http://schemas.microsoft.com/office/drawing/2014/main" id="{E07804A6-6141-4D43-B733-DA9547B62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7950" y="5704020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45" name="Segnaposto testo 4">
            <a:extLst>
              <a:ext uri="{FF2B5EF4-FFF2-40B4-BE49-F238E27FC236}">
                <a16:creationId xmlns:a16="http://schemas.microsoft.com/office/drawing/2014/main" id="{1CE44DEA-C7BB-433C-90EC-F2174FF392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61734" y="6086072"/>
            <a:ext cx="3296749" cy="302931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</a:p>
        </p:txBody>
      </p:sp>
      <p:sp>
        <p:nvSpPr>
          <p:cNvPr id="46" name="Segnaposto testo 4">
            <a:extLst>
              <a:ext uri="{FF2B5EF4-FFF2-40B4-BE49-F238E27FC236}">
                <a16:creationId xmlns:a16="http://schemas.microsoft.com/office/drawing/2014/main" id="{76E33D45-905F-4E80-93B6-68C064FAB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11</a:t>
            </a:r>
          </a:p>
        </p:txBody>
      </p:sp>
    </p:spTree>
    <p:extLst>
      <p:ext uri="{BB962C8B-B14F-4D97-AF65-F5344CB8AC3E}">
        <p14:creationId xmlns:p14="http://schemas.microsoft.com/office/powerpoint/2010/main" val="305782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e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21">
            <a:extLst>
              <a:ext uri="{FF2B5EF4-FFF2-40B4-BE49-F238E27FC236}">
                <a16:creationId xmlns:a16="http://schemas.microsoft.com/office/drawing/2014/main" id="{81A36354-F49D-466A-A25A-C38C33C78D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074414"/>
            <a:ext cx="12191996" cy="783586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</a:t>
            </a:r>
          </a:p>
        </p:txBody>
      </p:sp>
    </p:spTree>
    <p:extLst>
      <p:ext uri="{BB962C8B-B14F-4D97-AF65-F5344CB8AC3E}">
        <p14:creationId xmlns:p14="http://schemas.microsoft.com/office/powerpoint/2010/main" val="373602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5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9C6731-BC30-4F9C-8302-2E08090E9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58E7D3-CF66-44CB-84DE-8335E2F62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1F255E-C31D-448F-80B3-7E0D1B11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FFC805-B142-440F-A7F9-67EC1312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F54556-BF58-4582-93DD-3C3FA1F2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801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29520D-B178-4A7F-9043-A153B8D9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4F8F72-0EE4-4B31-9CB6-A44AA28A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85D8F7-EB0C-491A-9D7D-CEF77548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BEEA9B-DDE4-4B91-BBF6-1CD552E2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522BF-0E4B-4D89-83EE-EBC5F0BF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668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44C6C-932E-45E6-9B93-C15881EF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2CB499-9F8B-4D46-BBEE-7D051364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DC7E2-568B-42BB-B6E4-8F99E032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37F503-95A0-4AC2-99C0-6899C517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CBBCD7-D929-42B0-A91E-F0B20460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783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277B14-89AF-44F3-B70C-59E4CBCC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EE168-7AC5-48C9-B32C-0A670BD9E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20A36B-6CDF-4358-A04F-E8F3897E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0264FF-195B-4778-8037-C75096B9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113958-05B3-4710-8082-54141A31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63C63-F5C5-4EEE-8728-9823B4B3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29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2F2A65F6-AB88-4697-93D3-CEBBEF01F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211" y="265658"/>
            <a:ext cx="559283" cy="569640"/>
          </a:xfrm>
          <a:prstGeom prst="rect">
            <a:avLst/>
          </a:prstGeom>
        </p:spPr>
      </p:pic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C491E63-151D-463D-A79D-E555B5EA29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818126"/>
            <a:ext cx="12192000" cy="103987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</p:txBody>
      </p:sp>
      <p:sp>
        <p:nvSpPr>
          <p:cNvPr id="53" name="Segnaposto testo 21">
            <a:extLst>
              <a:ext uri="{FF2B5EF4-FFF2-40B4-BE49-F238E27FC236}">
                <a16:creationId xmlns:a16="http://schemas.microsoft.com/office/drawing/2014/main" id="{A540BCC5-67B1-49D0-B1CD-35E4936ABC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81549"/>
            <a:ext cx="12192000" cy="1403647"/>
          </a:xfrm>
        </p:spPr>
        <p:txBody>
          <a:bodyPr anchor="t"/>
          <a:lstStyle>
            <a:lvl1pPr marL="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  <a:lvl2pPr marL="4572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2pPr>
            <a:lvl3pPr marL="9144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3pPr>
            <a:lvl4pPr marL="13716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4pPr>
            <a:lvl5pPr marL="1828800" indent="0" algn="ctr">
              <a:buFontTx/>
              <a:buNone/>
              <a:defRPr sz="4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5pPr>
          </a:lstStyle>
          <a:p>
            <a:pPr lvl="0"/>
            <a:r>
              <a:rPr lang="it-IT" dirty="0"/>
              <a:t>TITOLO CAPITOLO</a:t>
            </a:r>
          </a:p>
        </p:txBody>
      </p:sp>
    </p:spTree>
    <p:extLst>
      <p:ext uri="{BB962C8B-B14F-4D97-AF65-F5344CB8AC3E}">
        <p14:creationId xmlns:p14="http://schemas.microsoft.com/office/powerpoint/2010/main" val="179045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0F69F-73D3-47CA-8FE0-9B6FA29A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86ACCD-9D5E-4EE3-9C6E-9753D3779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2B5FA9-7BA9-4B40-85C1-D066A2498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7EE1FF6-3599-40AC-87A3-6BCE6FA7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4DBABF-859D-4741-BDE5-378F2785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C7634D8-01D2-48A6-A85D-0B55245D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70E139-0473-4B23-95F6-6AF79FA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5AC718-2364-4C2C-B3E6-352601B2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3999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F2F8B-2187-4CE1-8EF5-2F31A1E3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94120C-0498-470C-9A44-4C0D6875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CDE5F4-7262-455F-9F44-1B0D097D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328F0C-C265-4DC7-930E-8321B271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9170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8A9DEC-D4F5-4D07-8134-45A70EF1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7A85B7-89B2-4EDF-A158-FD6F590C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7BBDB9-EDA8-46E4-8775-2D5EEBC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15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594310-9FC0-4299-87E1-80E540A43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24E167-3E01-40C6-A6B4-926794A17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708E89-DBF8-471E-A4FE-AF7A6AD64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B2771A-B483-4B24-AE92-E352660A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3486B7-696D-4EFA-9D5F-E90005B9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C7D9A-4559-45B1-8414-F177C637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13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444CA-B525-4024-9F86-423BEF9A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8211CC1-ED74-4A33-9322-8F3B26CC4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EC260A-BE8D-4D56-BD85-08DFD7A03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A13FC8B-57FD-469A-B644-4622240C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2EA7B5-074D-4C92-95B1-643A9371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39B0D3-032F-41D6-A758-1D5BF446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935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3B83F-89E8-4D99-98F4-D0B03593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8C9A67-AB62-4FD1-A41A-69586F768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DEEDE1-EE9A-40A7-BF9D-152933DC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0014C6-DD19-4876-B21F-A811FE8D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FF7846-0E4C-489A-92C3-B95DDC6D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5552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678BC4C-9751-4383-AC37-AE6367F5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1631DF-76A9-430B-A8BF-60B15372B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10DCBA-1C52-4276-A3B7-63F4F49B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FAA98-C01E-4D7A-9239-66E64B292550}" type="datetimeFigureOut">
              <a:rPr lang="it-IT" smtClean="0"/>
              <a:t>20/09/2023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4CEEA5-7E21-4D63-B57E-C5707C4D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C5A24-63D8-4E8D-A984-C35DF876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055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fo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 descr="Operaio edile">
            <a:extLst>
              <a:ext uri="{FF2B5EF4-FFF2-40B4-BE49-F238E27FC236}">
                <a16:creationId xmlns:a16="http://schemas.microsoft.com/office/drawing/2014/main" id="{BE82574D-122A-4E5B-A50F-875002C1E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875" y="1297838"/>
            <a:ext cx="914400" cy="914400"/>
          </a:xfrm>
          <a:prstGeom prst="rect">
            <a:avLst/>
          </a:prstGeom>
        </p:spPr>
      </p:pic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70783563-994A-4D2E-B431-91F4F1602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3192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3" name="Segnaposto testo 4">
            <a:extLst>
              <a:ext uri="{FF2B5EF4-FFF2-40B4-BE49-F238E27FC236}">
                <a16:creationId xmlns:a16="http://schemas.microsoft.com/office/drawing/2014/main" id="{2A87A274-F044-4B7E-A4BF-9604D400B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60" y="2981743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4" name="Segnaposto testo 4">
            <a:extLst>
              <a:ext uri="{FF2B5EF4-FFF2-40B4-BE49-F238E27FC236}">
                <a16:creationId xmlns:a16="http://schemas.microsoft.com/office/drawing/2014/main" id="{6EBD4D17-AE5F-403E-9858-EDC284D776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560" y="3680991"/>
            <a:ext cx="3254074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</p:txBody>
      </p:sp>
      <p:sp>
        <p:nvSpPr>
          <p:cNvPr id="25" name="Segnaposto testo 4">
            <a:extLst>
              <a:ext uri="{FF2B5EF4-FFF2-40B4-BE49-F238E27FC236}">
                <a16:creationId xmlns:a16="http://schemas.microsoft.com/office/drawing/2014/main" id="{81178374-A2AC-4220-9BF8-CC2241812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8760" y="2981743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FOTO 1</a:t>
            </a:r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D1F1DC0B-A87F-4D12-97FF-7C4B192CDA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760" y="4806514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FOTO 2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A06139A9-4ACE-4CC6-8BB6-9B75C683E7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37307" y="2981743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FOTO 3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739255F9-3F0E-4EEC-A068-77616E1DF8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7307" y="4806514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FOTO 3</a:t>
            </a:r>
          </a:p>
        </p:txBody>
      </p:sp>
    </p:spTree>
    <p:extLst>
      <p:ext uri="{BB962C8B-B14F-4D97-AF65-F5344CB8AC3E}">
        <p14:creationId xmlns:p14="http://schemas.microsoft.com/office/powerpoint/2010/main" val="219194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foto e tes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9E10F073-DE12-4985-A06A-A984CEAE39BA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4BF64307-C353-4257-BF0D-92B6D1BF3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16" name="Segnaposto testo 4">
            <a:extLst>
              <a:ext uri="{FF2B5EF4-FFF2-40B4-BE49-F238E27FC236}">
                <a16:creationId xmlns:a16="http://schemas.microsoft.com/office/drawing/2014/main" id="{E2D76FA9-5A3A-4000-868C-745E97D8E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2</a:t>
            </a:r>
          </a:p>
        </p:txBody>
      </p:sp>
      <p:sp>
        <p:nvSpPr>
          <p:cNvPr id="18" name="Segnaposto testo 21">
            <a:extLst>
              <a:ext uri="{FF2B5EF4-FFF2-40B4-BE49-F238E27FC236}">
                <a16:creationId xmlns:a16="http://schemas.microsoft.com/office/drawing/2014/main" id="{E9E9B567-9C6F-4336-90DB-06918EEEC3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6" y="1213645"/>
            <a:ext cx="2357836" cy="501675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0" name="Segnaposto testo 21">
            <a:extLst>
              <a:ext uri="{FF2B5EF4-FFF2-40B4-BE49-F238E27FC236}">
                <a16:creationId xmlns:a16="http://schemas.microsoft.com/office/drawing/2014/main" id="{4C369D6B-E481-4DEF-B402-374E957208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22895" y="2881744"/>
            <a:ext cx="3150450" cy="276261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</a:t>
            </a:r>
          </a:p>
        </p:txBody>
      </p:sp>
      <p:sp>
        <p:nvSpPr>
          <p:cNvPr id="21" name="Segnaposto testo 21">
            <a:extLst>
              <a:ext uri="{FF2B5EF4-FFF2-40B4-BE49-F238E27FC236}">
                <a16:creationId xmlns:a16="http://schemas.microsoft.com/office/drawing/2014/main" id="{D07F6B7E-8833-41C5-898F-4F7A0AF718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22895" y="2391999"/>
            <a:ext cx="3150450" cy="4897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43901C7F-9CE4-4D18-B834-AD4F06E44F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56045" y="737937"/>
            <a:ext cx="2211805" cy="17552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0">
                <a:ln>
                  <a:noFill/>
                </a:ln>
                <a:solidFill>
                  <a:schemeClr val="tx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‘‘</a:t>
            </a:r>
          </a:p>
        </p:txBody>
      </p:sp>
    </p:spTree>
    <p:extLst>
      <p:ext uri="{BB962C8B-B14F-4D97-AF65-F5344CB8AC3E}">
        <p14:creationId xmlns:p14="http://schemas.microsoft.com/office/powerpoint/2010/main" val="27871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to grand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5F3E27C-C14B-4D9D-9551-F82089962970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3C10755-1225-4A24-B2BB-7A186F33F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D9EF1018-879C-4FF6-8449-821C81870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3</a:t>
            </a:r>
          </a:p>
        </p:txBody>
      </p:sp>
      <p:sp>
        <p:nvSpPr>
          <p:cNvPr id="11" name="Segnaposto testo 21">
            <a:extLst>
              <a:ext uri="{FF2B5EF4-FFF2-40B4-BE49-F238E27FC236}">
                <a16:creationId xmlns:a16="http://schemas.microsoft.com/office/drawing/2014/main" id="{20EF069B-55EA-4787-9A5B-2E88A7DA35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5538788"/>
            <a:ext cx="10925175" cy="10144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8F87D39E-AD8C-416D-B121-EB920C410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910" y="4950094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2E384D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9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52F50DA1-08B1-4631-B26A-335B12B3D8ED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BDC4E09E-C8E9-453C-B4D9-775885B24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1E76BCA2-5F76-41E1-93D2-9E15686EB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4</a:t>
            </a:r>
          </a:p>
        </p:txBody>
      </p:sp>
      <p:sp>
        <p:nvSpPr>
          <p:cNvPr id="19" name="Segnaposto testo 21">
            <a:extLst>
              <a:ext uri="{FF2B5EF4-FFF2-40B4-BE49-F238E27FC236}">
                <a16:creationId xmlns:a16="http://schemas.microsoft.com/office/drawing/2014/main" id="{93F1150A-F391-439F-9142-1D394173F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3192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DE4611D0-9251-4461-A81B-BF33CED738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60" y="3781843"/>
            <a:ext cx="3107503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408E6E3F-204E-44A7-B8ED-3661229CF8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560" y="4481091"/>
            <a:ext cx="3254074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64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line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EB90549A-9B0E-49D7-ABBD-6A703EE64F33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36902F43-5D0C-4F88-8D4E-2D2F3767F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28" name="Segnaposto testo 21">
            <a:extLst>
              <a:ext uri="{FF2B5EF4-FFF2-40B4-BE49-F238E27FC236}">
                <a16:creationId xmlns:a16="http://schemas.microsoft.com/office/drawing/2014/main" id="{7CAB90D6-A3C2-4DBE-B705-4A914EB0CA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7"/>
            <a:ext cx="10925175" cy="28439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2DFE8FCF-A8E9-4941-80ED-5A35EF1D4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5903" y="4594307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01/2020</a:t>
            </a:r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9E88A7BA-240E-4728-9C16-AC356B903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5901" y="5293554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E4B06042-4E0C-404C-92AF-33C4F6ECC1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3071" y="4576735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01/2020</a:t>
            </a:r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F93AE7BB-4312-42F2-82B8-6A0C1821C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3069" y="5275982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D247CD8D-E097-4B14-BDFA-CB4B52F657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3048" y="4574670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01/2020</a:t>
            </a:r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2E6DC9AE-C98C-4B68-A6AB-5B3F65AFA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3046" y="5273917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F42AA6D8-4706-4D49-B882-FEF2970854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14070" y="4595870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01/2020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FF840EA5-E3F4-4D2B-BB6B-69086D159F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14068" y="5295117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1E63F36C-073E-4662-B300-62665B167F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5</a:t>
            </a:r>
          </a:p>
        </p:txBody>
      </p:sp>
    </p:spTree>
    <p:extLst>
      <p:ext uri="{BB962C8B-B14F-4D97-AF65-F5344CB8AC3E}">
        <p14:creationId xmlns:p14="http://schemas.microsoft.com/office/powerpoint/2010/main" val="420284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38645350-E575-4240-A9E8-0F2F36508C85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2732BEB-D36C-4A55-BE2E-7918A00D0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26" name="Segnaposto testo 21">
            <a:extLst>
              <a:ext uri="{FF2B5EF4-FFF2-40B4-BE49-F238E27FC236}">
                <a16:creationId xmlns:a16="http://schemas.microsoft.com/office/drawing/2014/main" id="{13A8275D-D91E-4F92-901A-F2534154D9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24268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F9CD1DA5-58FF-41E9-BDEE-8B785EE03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6</a:t>
            </a:r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60C72983-F35C-4860-83A9-AFCC4EF651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1196" y="4985542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+300</a:t>
            </a:r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F529E737-7FB2-4D51-8D9A-AAB2F86453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194" y="5684789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CA33AE87-C7FA-4EB6-8555-731E290BF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6399" y="4967970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+300</a:t>
            </a:r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B3E898AC-EAA7-4CC9-8B5B-F45060161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6397" y="5667217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495C046E-8CA0-45A5-84EA-37475991AD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6963" y="4965905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+300</a:t>
            </a:r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961CAC0A-6D30-4659-AD4E-D702CB087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6961" y="5665152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4" name="Segnaposto testo 4">
            <a:extLst>
              <a:ext uri="{FF2B5EF4-FFF2-40B4-BE49-F238E27FC236}">
                <a16:creationId xmlns:a16="http://schemas.microsoft.com/office/drawing/2014/main" id="{DC94ED32-D8FD-4BE5-A485-3E2DA56AB1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6324" y="4987105"/>
            <a:ext cx="2068848" cy="55116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8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+300</a:t>
            </a:r>
          </a:p>
        </p:txBody>
      </p:sp>
      <p:sp>
        <p:nvSpPr>
          <p:cNvPr id="35" name="Segnaposto testo 4">
            <a:extLst>
              <a:ext uri="{FF2B5EF4-FFF2-40B4-BE49-F238E27FC236}">
                <a16:creationId xmlns:a16="http://schemas.microsoft.com/office/drawing/2014/main" id="{E074FE80-E315-4ABE-BDC8-01D093EA0B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06322" y="5686352"/>
            <a:ext cx="2068849" cy="7523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056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- box con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afico 7" descr="Operaio edile">
            <a:extLst>
              <a:ext uri="{FF2B5EF4-FFF2-40B4-BE49-F238E27FC236}">
                <a16:creationId xmlns:a16="http://schemas.microsoft.com/office/drawing/2014/main" id="{61ED3AF5-FC6F-4D2C-B028-2706D8E2B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7875" y="1297838"/>
            <a:ext cx="914400" cy="9144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C2A9122-B00C-4353-9B70-EF8C39459324}"/>
              </a:ext>
            </a:extLst>
          </p:cNvPr>
          <p:cNvSpPr/>
          <p:nvPr userDrawn="1"/>
        </p:nvSpPr>
        <p:spPr>
          <a:xfrm>
            <a:off x="0" y="0"/>
            <a:ext cx="12192000" cy="737937"/>
          </a:xfrm>
          <a:prstGeom prst="rect">
            <a:avLst/>
          </a:prstGeom>
          <a:gradFill flip="none" rotWithShape="1">
            <a:gsLst>
              <a:gs pos="0">
                <a:srgbClr val="24E3FB"/>
              </a:gs>
              <a:gs pos="100000">
                <a:srgbClr val="0070C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4ECC5CB-D18B-40F0-B715-4FF457CD77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227" y="149494"/>
            <a:ext cx="436666" cy="444752"/>
          </a:xfrm>
          <a:prstGeom prst="rect">
            <a:avLst/>
          </a:prstGeom>
        </p:spPr>
      </p:pic>
      <p:sp>
        <p:nvSpPr>
          <p:cNvPr id="25" name="Segnaposto testo 21">
            <a:extLst>
              <a:ext uri="{FF2B5EF4-FFF2-40B4-BE49-F238E27FC236}">
                <a16:creationId xmlns:a16="http://schemas.microsoft.com/office/drawing/2014/main" id="{2CE72788-4B35-4F4B-8753-9F351BE8DB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1163638"/>
            <a:ext cx="10925175" cy="127279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sed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</a:t>
            </a:r>
            <a:endParaRPr lang="it-IT" dirty="0"/>
          </a:p>
          <a:p>
            <a:pPr lvl="0"/>
            <a:endParaRPr lang="it-IT" dirty="0"/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17085E3C-51CD-4407-A5DA-E54DD908E0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46188" y="149494"/>
            <a:ext cx="10953750" cy="57440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8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Titolo SLIDE 7</a:t>
            </a:r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B3E587F6-89F3-4B9E-BD91-0A48F017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4426660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28" name="Segnaposto testo 4">
            <a:extLst>
              <a:ext uri="{FF2B5EF4-FFF2-40B4-BE49-F238E27FC236}">
                <a16:creationId xmlns:a16="http://schemas.microsoft.com/office/drawing/2014/main" id="{2E602951-7054-4788-BDC7-6EAE1CBC4A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709" y="4942062"/>
            <a:ext cx="3296749" cy="7523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29" name="Segnaposto testo 4">
            <a:extLst>
              <a:ext uri="{FF2B5EF4-FFF2-40B4-BE49-F238E27FC236}">
                <a16:creationId xmlns:a16="http://schemas.microsoft.com/office/drawing/2014/main" id="{C02CB050-86BB-49B0-8F0E-E142D80E6C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4202" y="4426660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0" name="Segnaposto testo 4">
            <a:extLst>
              <a:ext uri="{FF2B5EF4-FFF2-40B4-BE49-F238E27FC236}">
                <a16:creationId xmlns:a16="http://schemas.microsoft.com/office/drawing/2014/main" id="{DFBA883C-AF7B-48E6-A5CD-F76F5F8A35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7986" y="4942062"/>
            <a:ext cx="3296749" cy="7523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  <p:sp>
        <p:nvSpPr>
          <p:cNvPr id="31" name="Segnaposto testo 4">
            <a:extLst>
              <a:ext uri="{FF2B5EF4-FFF2-40B4-BE49-F238E27FC236}">
                <a16:creationId xmlns:a16="http://schemas.microsoft.com/office/drawing/2014/main" id="{F12018D1-3EE4-4E48-90BA-148B2C510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461" y="4470115"/>
            <a:ext cx="3374639" cy="551166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2400" b="0">
                <a:solidFill>
                  <a:srgbClr val="40404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32" name="Segnaposto testo 4">
            <a:extLst>
              <a:ext uri="{FF2B5EF4-FFF2-40B4-BE49-F238E27FC236}">
                <a16:creationId xmlns:a16="http://schemas.microsoft.com/office/drawing/2014/main" id="{376DFD80-DAF9-4D67-9AC5-159ECDE729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4245" y="4985517"/>
            <a:ext cx="3296749" cy="7523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 b="0">
                <a:solidFill>
                  <a:srgbClr val="40404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it-IT" dirty="0"/>
              <a:t>Lorem </a:t>
            </a:r>
            <a:r>
              <a:rPr lang="it-IT" dirty="0" err="1"/>
              <a:t>ipsum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43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067CFE-162E-4E27-A3EE-D6C787D8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A1414E-BBAF-48E4-8EB6-87665CFA9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DBE1AA-671B-4ACE-B803-8C38B4D7F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DF17BD-1622-40D0-8639-EDD63D9382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48055-89A4-4D16-9D38-F4D8E603E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8FC82-79A5-4732-AB82-16CB56896E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766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11A9BB-02E5-4250-BB97-7A944CE8C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45DE-9EC4-4589-92C8-2C2D1B7339AD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2ACB089-734E-42E6-AFA3-9219A9C5FDD6}"/>
              </a:ext>
            </a:extLst>
          </p:cNvPr>
          <p:cNvSpPr/>
          <p:nvPr userDrawn="1"/>
        </p:nvSpPr>
        <p:spPr>
          <a:xfrm>
            <a:off x="230909" y="5957455"/>
            <a:ext cx="1006764" cy="651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B3BCE20-E79F-4FA0-B1DA-2BE6DE64BB69}"/>
              </a:ext>
            </a:extLst>
          </p:cNvPr>
          <p:cNvSpPr/>
          <p:nvPr userDrawn="1"/>
        </p:nvSpPr>
        <p:spPr>
          <a:xfrm>
            <a:off x="142241" y="152400"/>
            <a:ext cx="11907520" cy="6569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2" descr="Benvenuti in neutalia | neutalia">
            <a:extLst>
              <a:ext uri="{FF2B5EF4-FFF2-40B4-BE49-F238E27FC236}">
                <a16:creationId xmlns:a16="http://schemas.microsoft.com/office/drawing/2014/main" id="{2809C4A6-1A64-492D-8ECE-B263B1258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9" y="6200631"/>
            <a:ext cx="838200" cy="4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439BF5B-4F26-4373-BA19-401D47AAF781}"/>
              </a:ext>
            </a:extLst>
          </p:cNvPr>
          <p:cNvCxnSpPr/>
          <p:nvPr userDrawn="1"/>
        </p:nvCxnSpPr>
        <p:spPr>
          <a:xfrm>
            <a:off x="352425" y="1076325"/>
            <a:ext cx="5743575" cy="0"/>
          </a:xfrm>
          <a:prstGeom prst="line">
            <a:avLst/>
          </a:prstGeom>
          <a:ln w="28575">
            <a:solidFill>
              <a:srgbClr val="90D5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8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hyperlink" Target="https://neutalia.whistleblowing.it/" TargetMode="External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16.jpeg"/><Relationship Id="rId10" Type="http://schemas.openxmlformats.org/officeDocument/2006/relationships/image" Target="../media/image12.sv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5" Type="http://schemas.openxmlformats.org/officeDocument/2006/relationships/image" Target="../media/image40.jpeg"/><Relationship Id="rId10" Type="http://schemas.openxmlformats.org/officeDocument/2006/relationships/hyperlink" Target="https://www.neutalia.it/prevenzione-corruzione" TargetMode="External"/><Relationship Id="rId4" Type="http://schemas.openxmlformats.org/officeDocument/2006/relationships/image" Target="../media/image33.svg"/><Relationship Id="rId9" Type="http://schemas.openxmlformats.org/officeDocument/2006/relationships/image" Target="../media/image12.svg"/><Relationship Id="rId1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7C256FC-9246-41A2-B0B9-7DF3F581C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52E5B9-753B-4503-865E-50A7D99B9BDA}"/>
              </a:ext>
            </a:extLst>
          </p:cNvPr>
          <p:cNvSpPr/>
          <p:nvPr/>
        </p:nvSpPr>
        <p:spPr>
          <a:xfrm>
            <a:off x="5443870" y="2456121"/>
            <a:ext cx="1446028" cy="972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 descr="Mano ritagliata che innaffia una pianta">
            <a:extLst>
              <a:ext uri="{FF2B5EF4-FFF2-40B4-BE49-F238E27FC236}">
                <a16:creationId xmlns:a16="http://schemas.microsoft.com/office/drawing/2014/main" id="{3B0B790A-9ED4-4E8E-9CB4-E8AB573CD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9AAD0D-20CE-4EF7-8F37-C987E15FC4F8}"/>
              </a:ext>
            </a:extLst>
          </p:cNvPr>
          <p:cNvSpPr/>
          <p:nvPr/>
        </p:nvSpPr>
        <p:spPr>
          <a:xfrm rot="5400000">
            <a:off x="2669463" y="-2655658"/>
            <a:ext cx="6853073" cy="12191999"/>
          </a:xfrm>
          <a:prstGeom prst="rect">
            <a:avLst/>
          </a:prstGeom>
          <a:gradFill flip="none" rotWithShape="1">
            <a:gsLst>
              <a:gs pos="55000">
                <a:srgbClr val="F6F6F6">
                  <a:alpha val="33000"/>
                </a:srgbClr>
              </a:gs>
              <a:gs pos="80000">
                <a:sysClr val="window" lastClr="FFFFFF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Benvenuti in neutalia | neutalia">
            <a:extLst>
              <a:ext uri="{FF2B5EF4-FFF2-40B4-BE49-F238E27FC236}">
                <a16:creationId xmlns:a16="http://schemas.microsoft.com/office/drawing/2014/main" id="{D07CF939-41C5-439B-85BE-92CB4D04F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276448"/>
            <a:ext cx="1927580" cy="11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DF1CCE-BC19-74A1-E019-82CF1A4F0D79}"/>
              </a:ext>
            </a:extLst>
          </p:cNvPr>
          <p:cNvSpPr txBox="1"/>
          <p:nvPr/>
        </p:nvSpPr>
        <p:spPr>
          <a:xfrm>
            <a:off x="2179675" y="5609706"/>
            <a:ext cx="846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 per l’utilizzo della piattaforma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whistleblowing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0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EBC3A1E8-55F3-43AF-B824-AC33655C054D}"/>
              </a:ext>
            </a:extLst>
          </p:cNvPr>
          <p:cNvSpPr/>
          <p:nvPr/>
        </p:nvSpPr>
        <p:spPr>
          <a:xfrm>
            <a:off x="1" y="-1"/>
            <a:ext cx="4048126" cy="685800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object 8">
            <a:extLst>
              <a:ext uri="{FF2B5EF4-FFF2-40B4-BE49-F238E27FC236}">
                <a16:creationId xmlns:a16="http://schemas.microsoft.com/office/drawing/2014/main" id="{B7BEC38B-73AE-4348-BCD8-381411CBBFA0}"/>
              </a:ext>
            </a:extLst>
          </p:cNvPr>
          <p:cNvPicPr/>
          <p:nvPr/>
        </p:nvPicPr>
        <p:blipFill>
          <a:blip r:embed="rId3" cstate="print">
            <a:alphaModFix amt="70000"/>
          </a:blip>
          <a:stretch>
            <a:fillRect/>
          </a:stretch>
        </p:blipFill>
        <p:spPr>
          <a:xfrm>
            <a:off x="-4998" y="1"/>
            <a:ext cx="4053124" cy="6858000"/>
          </a:xfrm>
          <a:prstGeom prst="rect">
            <a:avLst/>
          </a:prstGeom>
        </p:spPr>
      </p:pic>
      <p:sp>
        <p:nvSpPr>
          <p:cNvPr id="18" name="Segnaposto testo 14">
            <a:extLst>
              <a:ext uri="{FF2B5EF4-FFF2-40B4-BE49-F238E27FC236}">
                <a16:creationId xmlns:a16="http://schemas.microsoft.com/office/drawing/2014/main" id="{41B9B102-8F77-43E5-BA86-5B0B350209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0046" y="319232"/>
            <a:ext cx="10953750" cy="574406"/>
          </a:xfrm>
        </p:spPr>
        <p:txBody>
          <a:bodyPr>
            <a:noAutofit/>
          </a:bodyPr>
          <a:lstStyle/>
          <a:p>
            <a:pPr marL="12700" marR="5080" indent="0">
              <a:lnSpc>
                <a:spcPct val="100000"/>
              </a:lnSpc>
              <a:spcBef>
                <a:spcPts val="1380"/>
              </a:spcBef>
              <a:buNone/>
            </a:pPr>
            <a:r>
              <a:rPr lang="it-IT" sz="3200" spc="-29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INTRODUZIONE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9122CCE-DCF2-4DDF-BBD5-5554C7B2CBC4}"/>
              </a:ext>
            </a:extLst>
          </p:cNvPr>
          <p:cNvSpPr txBox="1"/>
          <p:nvPr/>
        </p:nvSpPr>
        <p:spPr>
          <a:xfrm>
            <a:off x="4305300" y="425460"/>
            <a:ext cx="752475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Gentili colleghi e collaboratori,</a:t>
            </a: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 sapete, Neutalia ha attivato un canale informatico per la gestione delle segnalazioni di illeciti e violazioni (cd. whistleblowing). La scelta di adottare una piattaforma informatica nasce dalla volontà della Società di fornire maggiori garanzie di riservatezza dell’identità del segnalante, del contenuto delle segnalazioni e della relativa documentazione, grazie all’utilizzo di modalità informatiche e strumenti di crittografia, in conformità con le disposizioni del </a:t>
            </a:r>
            <a:r>
              <a:rPr lang="it-IT" sz="1400" dirty="0" err="1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D.Lgs.</a:t>
            </a: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n. 24/2023.</a:t>
            </a:r>
          </a:p>
          <a:p>
            <a:pPr marL="0" marR="0" lvl="0" indent="0" algn="just" defTabSz="879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3D5679A-50B9-4B48-BC35-08423BBD800E}"/>
              </a:ext>
            </a:extLst>
          </p:cNvPr>
          <p:cNvSpPr/>
          <p:nvPr/>
        </p:nvSpPr>
        <p:spPr>
          <a:xfrm>
            <a:off x="11106798" y="1052046"/>
            <a:ext cx="63576" cy="78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0A907E-D0BD-9DA2-571B-D5ACAD165E5F}"/>
              </a:ext>
            </a:extLst>
          </p:cNvPr>
          <p:cNvSpPr txBox="1"/>
          <p:nvPr/>
        </p:nvSpPr>
        <p:spPr>
          <a:xfrm>
            <a:off x="4410075" y="2035538"/>
            <a:ext cx="74199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 seguito vi riepiloghiamo i vantaggi derivanti dall’utilizzo della piattaforma: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segnalazione viene fatta attraverso la compilazione di un questionario e può essere inviata in forma anonima;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segnalazione viene ricevuta dal Responsabile della Prevenzione della Corruzione e della Trasparenza (RPCT) e gestita garantendo la riservatezza del segnalante;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piattaforma permette il dialogo, anche in forma anonima, tra il segnalante e il RPCT per richieste di chiarimenti o approfondimenti, senza quindi la necessità di fornire contatti personali;</a:t>
            </a:r>
          </a:p>
          <a:p>
            <a:pPr marL="285750" marR="0" lvl="0" indent="-28575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segnalazione può essere fatta da qualsiasi dispositivo digitale (es. pc, tablet) sia dall’interno dell’ente che dal suo esterno. La tutela della riservatezza è garantita in ogni circostanza.</a:t>
            </a:r>
          </a:p>
        </p:txBody>
      </p:sp>
      <p:sp>
        <p:nvSpPr>
          <p:cNvPr id="30" name="object 66">
            <a:extLst>
              <a:ext uri="{FF2B5EF4-FFF2-40B4-BE49-F238E27FC236}">
                <a16:creationId xmlns:a16="http://schemas.microsoft.com/office/drawing/2014/main" id="{82671C39-8039-03EE-7C24-D85452EDD1C4}"/>
              </a:ext>
            </a:extLst>
          </p:cNvPr>
          <p:cNvSpPr/>
          <p:nvPr/>
        </p:nvSpPr>
        <p:spPr>
          <a:xfrm>
            <a:off x="4768909" y="8621212"/>
            <a:ext cx="4913337" cy="45719"/>
          </a:xfrm>
          <a:custGeom>
            <a:avLst/>
            <a:gdLst/>
            <a:ahLst/>
            <a:cxnLst/>
            <a:rect l="l" t="t" r="r" b="b"/>
            <a:pathLst>
              <a:path w="5436234">
                <a:moveTo>
                  <a:pt x="0" y="0"/>
                </a:moveTo>
                <a:lnTo>
                  <a:pt x="5436006" y="0"/>
                </a:lnTo>
              </a:path>
            </a:pathLst>
          </a:custGeom>
          <a:ln w="12700">
            <a:solidFill>
              <a:srgbClr val="FFD61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Rettangolo con angoli arrotondati 32">
            <a:extLst>
              <a:ext uri="{FF2B5EF4-FFF2-40B4-BE49-F238E27FC236}">
                <a16:creationId xmlns:a16="http://schemas.microsoft.com/office/drawing/2014/main" id="{45B7F9CE-B396-5AE9-3B70-0794DD8C4B90}"/>
              </a:ext>
            </a:extLst>
          </p:cNvPr>
          <p:cNvSpPr/>
          <p:nvPr/>
        </p:nvSpPr>
        <p:spPr>
          <a:xfrm rot="5400000">
            <a:off x="4409208" y="4837860"/>
            <a:ext cx="1449936" cy="1511927"/>
          </a:xfrm>
          <a:prstGeom prst="roundRect">
            <a:avLst/>
          </a:prstGeom>
          <a:solidFill>
            <a:schemeClr val="tx1"/>
          </a:solidFill>
          <a:ln w="28575">
            <a:solidFill>
              <a:srgbClr val="24E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3B6FD8E-E645-460F-C973-40507AC9B6B2}"/>
              </a:ext>
            </a:extLst>
          </p:cNvPr>
          <p:cNvSpPr txBox="1"/>
          <p:nvPr/>
        </p:nvSpPr>
        <p:spPr>
          <a:xfrm>
            <a:off x="4399910" y="5064185"/>
            <a:ext cx="151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600" b="1" dirty="0">
                <a:solidFill>
                  <a:prstClr val="black"/>
                </a:solidFill>
                <a:latin typeface="Segoe Print" panose="02000600000000000000" pitchFamily="2" charset="0"/>
              </a:rPr>
              <a:t>Di cosa parleremo…</a:t>
            </a:r>
          </a:p>
        </p:txBody>
      </p: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CD6F3265-1D0F-F8D8-E5AD-F6BA11091C39}"/>
              </a:ext>
            </a:extLst>
          </p:cNvPr>
          <p:cNvGrpSpPr/>
          <p:nvPr/>
        </p:nvGrpSpPr>
        <p:grpSpPr>
          <a:xfrm>
            <a:off x="6172198" y="5270962"/>
            <a:ext cx="314993" cy="269966"/>
            <a:chOff x="6140872" y="1165687"/>
            <a:chExt cx="314993" cy="269966"/>
          </a:xfrm>
        </p:grpSpPr>
        <p:pic>
          <p:nvPicPr>
            <p:cNvPr id="38" name="object 41">
              <a:extLst>
                <a:ext uri="{FF2B5EF4-FFF2-40B4-BE49-F238E27FC236}">
                  <a16:creationId xmlns:a16="http://schemas.microsoft.com/office/drawing/2014/main" id="{5FB9AC94-FB54-27E4-E086-0E463CDACFD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56" y="1204639"/>
              <a:ext cx="180009" cy="179997"/>
            </a:xfrm>
            <a:prstGeom prst="rect">
              <a:avLst/>
            </a:prstGeom>
          </p:spPr>
        </p:pic>
        <p:pic>
          <p:nvPicPr>
            <p:cNvPr id="39" name="Elemento grafico 38" descr="Freccia a destra con riempimento a tinta unita">
              <a:extLst>
                <a:ext uri="{FF2B5EF4-FFF2-40B4-BE49-F238E27FC236}">
                  <a16:creationId xmlns:a16="http://schemas.microsoft.com/office/drawing/2014/main" id="{0F2A06D7-53BC-81DF-F6B8-7FAECCB3B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0872" y="1165687"/>
              <a:ext cx="269966" cy="269966"/>
            </a:xfrm>
            <a:prstGeom prst="rect">
              <a:avLst/>
            </a:prstGeom>
          </p:spPr>
        </p:pic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0666DDC8-8D15-B6E5-6C92-2C7579A60891}"/>
              </a:ext>
            </a:extLst>
          </p:cNvPr>
          <p:cNvGrpSpPr/>
          <p:nvPr/>
        </p:nvGrpSpPr>
        <p:grpSpPr>
          <a:xfrm>
            <a:off x="6159209" y="5606200"/>
            <a:ext cx="314993" cy="269966"/>
            <a:chOff x="6140872" y="1165687"/>
            <a:chExt cx="314993" cy="269966"/>
          </a:xfrm>
        </p:grpSpPr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4FA3F50A-D7F7-9617-4E1B-0902758473C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56" y="1204639"/>
              <a:ext cx="180009" cy="179997"/>
            </a:xfrm>
            <a:prstGeom prst="rect">
              <a:avLst/>
            </a:prstGeom>
          </p:spPr>
        </p:pic>
        <p:pic>
          <p:nvPicPr>
            <p:cNvPr id="42" name="Elemento grafico 41" descr="Freccia a destra con riempimento a tinta unita">
              <a:extLst>
                <a:ext uri="{FF2B5EF4-FFF2-40B4-BE49-F238E27FC236}">
                  <a16:creationId xmlns:a16="http://schemas.microsoft.com/office/drawing/2014/main" id="{6FB5B46C-4861-C456-2A67-F1D360199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0872" y="1165687"/>
              <a:ext cx="269966" cy="269966"/>
            </a:xfrm>
            <a:prstGeom prst="rect">
              <a:avLst/>
            </a:prstGeom>
          </p:spPr>
        </p:pic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ABDF4DC8-BDAD-012C-4AD4-D833D400AE4C}"/>
              </a:ext>
            </a:extLst>
          </p:cNvPr>
          <p:cNvGrpSpPr/>
          <p:nvPr/>
        </p:nvGrpSpPr>
        <p:grpSpPr>
          <a:xfrm>
            <a:off x="6159209" y="5953574"/>
            <a:ext cx="314993" cy="269966"/>
            <a:chOff x="6140872" y="1165687"/>
            <a:chExt cx="314993" cy="269966"/>
          </a:xfrm>
        </p:grpSpPr>
        <p:pic>
          <p:nvPicPr>
            <p:cNvPr id="44" name="object 41">
              <a:extLst>
                <a:ext uri="{FF2B5EF4-FFF2-40B4-BE49-F238E27FC236}">
                  <a16:creationId xmlns:a16="http://schemas.microsoft.com/office/drawing/2014/main" id="{BCE70496-59AD-37EF-8248-B9CBCBF21C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56" y="1204639"/>
              <a:ext cx="180009" cy="179997"/>
            </a:xfrm>
            <a:prstGeom prst="rect">
              <a:avLst/>
            </a:prstGeom>
          </p:spPr>
        </p:pic>
        <p:pic>
          <p:nvPicPr>
            <p:cNvPr id="45" name="Elemento grafico 44" descr="Freccia a destra con riempimento a tinta unita">
              <a:extLst>
                <a:ext uri="{FF2B5EF4-FFF2-40B4-BE49-F238E27FC236}">
                  <a16:creationId xmlns:a16="http://schemas.microsoft.com/office/drawing/2014/main" id="{0B2E3582-2692-7803-F50D-F46855A9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40872" y="1165687"/>
              <a:ext cx="269966" cy="269966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1DDDBAB-CBA7-8050-3319-B3CD09B8981F}"/>
              </a:ext>
            </a:extLst>
          </p:cNvPr>
          <p:cNvSpPr txBox="1"/>
          <p:nvPr/>
        </p:nvSpPr>
        <p:spPr>
          <a:xfrm>
            <a:off x="6577148" y="5233151"/>
            <a:ext cx="508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 effettuare una segnalazione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5AC4A21-654D-00BD-332D-A8D522098F53}"/>
              </a:ext>
            </a:extLst>
          </p:cNvPr>
          <p:cNvSpPr txBox="1"/>
          <p:nvPr/>
        </p:nvSpPr>
        <p:spPr>
          <a:xfrm>
            <a:off x="6609186" y="5568389"/>
            <a:ext cx="508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gestione della segnalazione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3F9B75D-AF35-AAC4-77AB-5061D78CD441}"/>
              </a:ext>
            </a:extLst>
          </p:cNvPr>
          <p:cNvSpPr txBox="1"/>
          <p:nvPr/>
        </p:nvSpPr>
        <p:spPr>
          <a:xfrm>
            <a:off x="6609186" y="5939442"/>
            <a:ext cx="508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Dubbi e domande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1E4D325-E2A2-7035-4E71-010D7A55202B}"/>
              </a:ext>
            </a:extLst>
          </p:cNvPr>
          <p:cNvSpPr txBox="1"/>
          <p:nvPr/>
        </p:nvSpPr>
        <p:spPr>
          <a:xfrm>
            <a:off x="6046372" y="4898202"/>
            <a:ext cx="5783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Nella presente guida, verranno trattati i seguenti argomenti: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F783B7-2DE8-63FB-1B54-969EA02A1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172" y="5606200"/>
            <a:ext cx="673140" cy="6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>
            <a:extLst>
              <a:ext uri="{FF2B5EF4-FFF2-40B4-BE49-F238E27FC236}">
                <a16:creationId xmlns:a16="http://schemas.microsoft.com/office/drawing/2014/main" id="{D37D4EFE-5E67-3946-C68F-65DAB97E9F60}"/>
              </a:ext>
            </a:extLst>
          </p:cNvPr>
          <p:cNvSpPr/>
          <p:nvPr/>
        </p:nvSpPr>
        <p:spPr>
          <a:xfrm>
            <a:off x="7553325" y="5060028"/>
            <a:ext cx="3486150" cy="3997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PRESTA ATTENZIONE!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03C99C1-8399-4E9E-9AC8-502EE4C77523}"/>
              </a:ext>
            </a:extLst>
          </p:cNvPr>
          <p:cNvSpPr/>
          <p:nvPr/>
        </p:nvSpPr>
        <p:spPr>
          <a:xfrm>
            <a:off x="0" y="-22643"/>
            <a:ext cx="12192000" cy="1071709"/>
          </a:xfrm>
          <a:prstGeom prst="rect">
            <a:avLst/>
          </a:prstGeom>
          <a:solidFill>
            <a:srgbClr val="24E3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32BEE47-6C00-4947-954B-83B3A9B11AF2}"/>
              </a:ext>
            </a:extLst>
          </p:cNvPr>
          <p:cNvSpPr/>
          <p:nvPr/>
        </p:nvSpPr>
        <p:spPr>
          <a:xfrm>
            <a:off x="339631" y="283235"/>
            <a:ext cx="166739" cy="1799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bject 170">
            <a:extLst>
              <a:ext uri="{FF2B5EF4-FFF2-40B4-BE49-F238E27FC236}">
                <a16:creationId xmlns:a16="http://schemas.microsoft.com/office/drawing/2014/main" id="{9D226681-32B8-4F62-A471-664B9987BB56}"/>
              </a:ext>
            </a:extLst>
          </p:cNvPr>
          <p:cNvSpPr txBox="1">
            <a:spLocks/>
          </p:cNvSpPr>
          <p:nvPr/>
        </p:nvSpPr>
        <p:spPr>
          <a:xfrm>
            <a:off x="567368" y="-5327"/>
            <a:ext cx="4585657" cy="900888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400"/>
              </a:lnSpc>
              <a:spcBef>
                <a:spcPts val="1380"/>
              </a:spcBef>
            </a:pPr>
            <a:r>
              <a:rPr lang="it-IT" sz="3200" spc="-290" dirty="0">
                <a:solidFill>
                  <a:srgbClr val="FFFFFF"/>
                </a:solidFill>
              </a:rPr>
              <a:t>Come effettuare una segnalazione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CBDA2A6-540F-38B2-3BE3-0A36BD407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39" y="2108047"/>
            <a:ext cx="5278444" cy="183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19">
            <a:extLst>
              <a:ext uri="{FF2B5EF4-FFF2-40B4-BE49-F238E27FC236}">
                <a16:creationId xmlns:a16="http://schemas.microsoft.com/office/drawing/2014/main" id="{DDA2C276-2150-9612-9EB7-2FEEE5C9F1EB}"/>
              </a:ext>
            </a:extLst>
          </p:cNvPr>
          <p:cNvGrpSpPr/>
          <p:nvPr/>
        </p:nvGrpSpPr>
        <p:grpSpPr>
          <a:xfrm>
            <a:off x="260139" y="1126898"/>
            <a:ext cx="377777" cy="387798"/>
            <a:chOff x="2103109" y="1602865"/>
            <a:chExt cx="1503841" cy="1503844"/>
          </a:xfrm>
        </p:grpSpPr>
        <p:sp>
          <p:nvSpPr>
            <p:cNvPr id="18" name="Teardrop 121">
              <a:extLst>
                <a:ext uri="{FF2B5EF4-FFF2-40B4-BE49-F238E27FC236}">
                  <a16:creationId xmlns:a16="http://schemas.microsoft.com/office/drawing/2014/main" id="{4A0DB059-6600-A3D8-6BF8-138943D1B606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19" name="Oval 124">
              <a:extLst>
                <a:ext uri="{FF2B5EF4-FFF2-40B4-BE49-F238E27FC236}">
                  <a16:creationId xmlns:a16="http://schemas.microsoft.com/office/drawing/2014/main" id="{1A4FA66D-E3A5-093D-94A7-4AAB5287B3CE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5A597EE-ADB6-9215-D5CB-A64FB9330BE7}"/>
              </a:ext>
            </a:extLst>
          </p:cNvPr>
          <p:cNvSpPr txBox="1"/>
          <p:nvPr/>
        </p:nvSpPr>
        <p:spPr>
          <a:xfrm>
            <a:off x="266726" y="1118338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748288F-FF4B-4CC2-54E3-2CE3294BEF46}"/>
              </a:ext>
            </a:extLst>
          </p:cNvPr>
          <p:cNvSpPr txBox="1"/>
          <p:nvPr/>
        </p:nvSpPr>
        <p:spPr>
          <a:xfrm>
            <a:off x="635202" y="1130238"/>
            <a:ext cx="5139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Cliccando sul link </a:t>
            </a:r>
            <a:r>
              <a:rPr lang="it-IT" sz="1400" u="sng" dirty="0">
                <a:solidFill>
                  <a:srgbClr val="0563C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https://neutalia.whistleblowing.it</a:t>
            </a:r>
            <a:r>
              <a:rPr lang="it-IT" sz="1400" u="sng" dirty="0">
                <a:solidFill>
                  <a:srgbClr val="0563C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 accede alla piattaforma per effettuare le segnalazioni e comparirà la schermata riportata sotto. Per effettuare una segnalazione, cliccare sul pulsante «invia una segnalazione».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1B4D862-ED0C-DF4B-C911-1B9140CD2155}"/>
              </a:ext>
            </a:extLst>
          </p:cNvPr>
          <p:cNvSpPr/>
          <p:nvPr/>
        </p:nvSpPr>
        <p:spPr>
          <a:xfrm>
            <a:off x="2315911" y="2880149"/>
            <a:ext cx="1409700" cy="404674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9B33456-0E75-FC06-091A-002C01F19B36}"/>
              </a:ext>
            </a:extLst>
          </p:cNvPr>
          <p:cNvSpPr txBox="1"/>
          <p:nvPr/>
        </p:nvSpPr>
        <p:spPr>
          <a:xfrm>
            <a:off x="1648883" y="5139035"/>
            <a:ext cx="3008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sz="1200" dirty="0">
              <a:solidFill>
                <a:srgbClr val="2E384D"/>
              </a:solidFill>
              <a:ea typeface="Source Sans Pro" panose="020B0503030403020204" pitchFamily="34" charset="0"/>
            </a:endParaRP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3D663BAF-017C-187C-8DE6-780CBB398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24" y="5062279"/>
            <a:ext cx="4886325" cy="1328996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85E4305-BD6E-644D-C10B-60BB02F1F1C4}"/>
              </a:ext>
            </a:extLst>
          </p:cNvPr>
          <p:cNvSpPr txBox="1"/>
          <p:nvPr/>
        </p:nvSpPr>
        <p:spPr>
          <a:xfrm>
            <a:off x="688369" y="4473606"/>
            <a:ext cx="508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Una volta selezionato il pulsante «invia una segnalazione», comparirà il seguente messaggio di avviso</a:t>
            </a:r>
          </a:p>
        </p:txBody>
      </p:sp>
      <p:pic>
        <p:nvPicPr>
          <p:cNvPr id="39" name="Picture 8" descr="http://t1.gstatic.com/images?q=tbn:ANd9GcTDNtgjhC9GPqYE2iIVFqUmQE8dqzTpV0Cc9OZPHRMC-Y2wk0R6">
            <a:extLst>
              <a:ext uri="{FF2B5EF4-FFF2-40B4-BE49-F238E27FC236}">
                <a16:creationId xmlns:a16="http://schemas.microsoft.com/office/drawing/2014/main" id="{EE23FF75-EB03-A3FA-556C-E34AB202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45" y="5316760"/>
            <a:ext cx="546018" cy="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Double Bracket 2">
            <a:extLst>
              <a:ext uri="{FF2B5EF4-FFF2-40B4-BE49-F238E27FC236}">
                <a16:creationId xmlns:a16="http://schemas.microsoft.com/office/drawing/2014/main" id="{56434069-E9DB-B800-D257-5A12DBE9D673}"/>
              </a:ext>
            </a:extLst>
          </p:cNvPr>
          <p:cNvSpPr/>
          <p:nvPr/>
        </p:nvSpPr>
        <p:spPr>
          <a:xfrm>
            <a:off x="7369699" y="5416034"/>
            <a:ext cx="4352925" cy="740155"/>
          </a:xfrm>
          <a:prstGeom prst="bracketPair">
            <a:avLst>
              <a:gd name="adj" fmla="val 6322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just"/>
            <a:r>
              <a:rPr lang="it-IT" sz="1400" dirty="0">
                <a:solidFill>
                  <a:srgbClr val="3C3D3E"/>
                </a:solidFill>
                <a:cs typeface="MV Boli" panose="02000500030200090000" pitchFamily="2" charset="0"/>
              </a:rPr>
              <a:t>Per poter interagire in maniera anonima e sicura tramite la piattaforma, è necessario l’utilizzo del codice che verrà generato automaticamente. </a:t>
            </a:r>
            <a:r>
              <a:rPr lang="it-IT" sz="1400" b="1" u="sng" dirty="0">
                <a:solidFill>
                  <a:srgbClr val="3C3D3E"/>
                </a:solidFill>
                <a:cs typeface="MV Boli" panose="02000500030200090000" pitchFamily="2" charset="0"/>
              </a:rPr>
              <a:t>Consigliamo di copiare il codice e di salvarlo</a:t>
            </a:r>
            <a:r>
              <a:rPr lang="it-IT" sz="1400" dirty="0">
                <a:solidFill>
                  <a:srgbClr val="3C3D3E"/>
                </a:solidFill>
                <a:cs typeface="MV Boli" panose="02000500030200090000" pitchFamily="2" charset="0"/>
              </a:rPr>
              <a:t>.</a:t>
            </a:r>
          </a:p>
        </p:txBody>
      </p:sp>
      <p:grpSp>
        <p:nvGrpSpPr>
          <p:cNvPr id="41" name="Group 119">
            <a:extLst>
              <a:ext uri="{FF2B5EF4-FFF2-40B4-BE49-F238E27FC236}">
                <a16:creationId xmlns:a16="http://schemas.microsoft.com/office/drawing/2014/main" id="{CEC8C466-CA2A-F2A7-C7C2-70390813B99E}"/>
              </a:ext>
            </a:extLst>
          </p:cNvPr>
          <p:cNvGrpSpPr/>
          <p:nvPr/>
        </p:nvGrpSpPr>
        <p:grpSpPr>
          <a:xfrm>
            <a:off x="206972" y="4482166"/>
            <a:ext cx="377777" cy="387798"/>
            <a:chOff x="2103109" y="1602865"/>
            <a:chExt cx="1503841" cy="1503844"/>
          </a:xfrm>
        </p:grpSpPr>
        <p:sp>
          <p:nvSpPr>
            <p:cNvPr id="42" name="Teardrop 121">
              <a:extLst>
                <a:ext uri="{FF2B5EF4-FFF2-40B4-BE49-F238E27FC236}">
                  <a16:creationId xmlns:a16="http://schemas.microsoft.com/office/drawing/2014/main" id="{CFC465CC-A25D-7D35-0FAB-7AD0C2926080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" name="Oval 124">
              <a:extLst>
                <a:ext uri="{FF2B5EF4-FFF2-40B4-BE49-F238E27FC236}">
                  <a16:creationId xmlns:a16="http://schemas.microsoft.com/office/drawing/2014/main" id="{58284F70-8377-4826-6B01-49F6E1C0E025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5" name="Group 119">
            <a:extLst>
              <a:ext uri="{FF2B5EF4-FFF2-40B4-BE49-F238E27FC236}">
                <a16:creationId xmlns:a16="http://schemas.microsoft.com/office/drawing/2014/main" id="{2B5DAEFD-2B16-C878-17F0-2E18884380D8}"/>
              </a:ext>
            </a:extLst>
          </p:cNvPr>
          <p:cNvGrpSpPr/>
          <p:nvPr/>
        </p:nvGrpSpPr>
        <p:grpSpPr>
          <a:xfrm>
            <a:off x="6311446" y="1175631"/>
            <a:ext cx="377777" cy="387798"/>
            <a:chOff x="2103109" y="1602865"/>
            <a:chExt cx="1503841" cy="1503844"/>
          </a:xfrm>
        </p:grpSpPr>
        <p:sp>
          <p:nvSpPr>
            <p:cNvPr id="46" name="Teardrop 121">
              <a:extLst>
                <a:ext uri="{FF2B5EF4-FFF2-40B4-BE49-F238E27FC236}">
                  <a16:creationId xmlns:a16="http://schemas.microsoft.com/office/drawing/2014/main" id="{1A549E70-0A99-7EED-37EE-642DDF8F154D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7" name="Oval 124">
              <a:extLst>
                <a:ext uri="{FF2B5EF4-FFF2-40B4-BE49-F238E27FC236}">
                  <a16:creationId xmlns:a16="http://schemas.microsoft.com/office/drawing/2014/main" id="{DB37B8C9-EB6D-680D-6D2B-DDBD7CB61185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0C2A10B2-169A-70AA-ABC1-92D3C4CB08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5382" y="1898811"/>
            <a:ext cx="4911752" cy="221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Elemento grafico 48" descr="Freccia linea: leggera curva con riempimento a tinta unita">
            <a:extLst>
              <a:ext uri="{FF2B5EF4-FFF2-40B4-BE49-F238E27FC236}">
                <a16:creationId xmlns:a16="http://schemas.microsoft.com/office/drawing/2014/main" id="{42741486-E11E-B449-B6A5-600F38C17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30553">
            <a:off x="5639071" y="5532110"/>
            <a:ext cx="932798" cy="572881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E65A2A7-ABF4-F5F4-13E0-490AB40393E5}"/>
              </a:ext>
            </a:extLst>
          </p:cNvPr>
          <p:cNvSpPr/>
          <p:nvPr/>
        </p:nvSpPr>
        <p:spPr>
          <a:xfrm>
            <a:off x="6845570" y="5078689"/>
            <a:ext cx="5006800" cy="1182153"/>
          </a:xfrm>
          <a:prstGeom prst="roundRect">
            <a:avLst/>
          </a:prstGeom>
          <a:noFill/>
          <a:ln w="28575">
            <a:solidFill>
              <a:srgbClr val="FFD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195B308-00CC-E0E7-7B46-AEF16CB8799C}"/>
              </a:ext>
            </a:extLst>
          </p:cNvPr>
          <p:cNvSpPr txBox="1"/>
          <p:nvPr/>
        </p:nvSpPr>
        <p:spPr>
          <a:xfrm>
            <a:off x="6760339" y="1111414"/>
            <a:ext cx="4776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 nuova schermata chiederà di scegliere a chi si riferisce la segnalazione. </a:t>
            </a:r>
          </a:p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Selezionare </a:t>
            </a:r>
            <a:r>
              <a:rPr lang="it-IT" sz="14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«</a:t>
            </a:r>
            <a:r>
              <a:rPr lang="it-IT" sz="1400" b="1" u="sng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AZIENDA CONTROLLATA/PARTECIPATA</a:t>
            </a:r>
            <a:r>
              <a:rPr lang="it-IT" sz="14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»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95AE49D-C1E8-295F-5680-38C014EDA05F}"/>
              </a:ext>
            </a:extLst>
          </p:cNvPr>
          <p:cNvSpPr txBox="1"/>
          <p:nvPr/>
        </p:nvSpPr>
        <p:spPr>
          <a:xfrm>
            <a:off x="213559" y="4473606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3E1BBF2D-21B6-B995-9FE3-0E6AB2D61574}"/>
              </a:ext>
            </a:extLst>
          </p:cNvPr>
          <p:cNvSpPr txBox="1"/>
          <p:nvPr/>
        </p:nvSpPr>
        <p:spPr>
          <a:xfrm>
            <a:off x="6318033" y="1167071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C4D85E5-81A0-73BB-ABE2-AA105F754E9B}"/>
              </a:ext>
            </a:extLst>
          </p:cNvPr>
          <p:cNvSpPr/>
          <p:nvPr/>
        </p:nvSpPr>
        <p:spPr>
          <a:xfrm>
            <a:off x="11135377" y="165918"/>
            <a:ext cx="746219" cy="73589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5" name="object 17">
            <a:extLst>
              <a:ext uri="{FF2B5EF4-FFF2-40B4-BE49-F238E27FC236}">
                <a16:creationId xmlns:a16="http://schemas.microsoft.com/office/drawing/2014/main" id="{4AC37C7F-5F68-33C4-CC27-8244B66C26CE}"/>
              </a:ext>
            </a:extLst>
          </p:cNvPr>
          <p:cNvGrpSpPr/>
          <p:nvPr/>
        </p:nvGrpSpPr>
        <p:grpSpPr>
          <a:xfrm>
            <a:off x="11264648" y="308422"/>
            <a:ext cx="496872" cy="531143"/>
            <a:chOff x="12314253" y="1583338"/>
            <a:chExt cx="1267460" cy="1233805"/>
          </a:xfrm>
        </p:grpSpPr>
        <p:sp>
          <p:nvSpPr>
            <p:cNvPr id="56" name="object 18">
              <a:extLst>
                <a:ext uri="{FF2B5EF4-FFF2-40B4-BE49-F238E27FC236}">
                  <a16:creationId xmlns:a16="http://schemas.microsoft.com/office/drawing/2014/main" id="{E9C977C4-B32E-FC65-F032-D956739B6A0F}"/>
                </a:ext>
              </a:extLst>
            </p:cNvPr>
            <p:cNvSpPr/>
            <p:nvPr/>
          </p:nvSpPr>
          <p:spPr>
            <a:xfrm>
              <a:off x="12314253" y="1671288"/>
              <a:ext cx="1267460" cy="581660"/>
            </a:xfrm>
            <a:custGeom>
              <a:avLst/>
              <a:gdLst/>
              <a:ahLst/>
              <a:cxnLst/>
              <a:rect l="l" t="t" r="r" b="b"/>
              <a:pathLst>
                <a:path w="1267459" h="581660">
                  <a:moveTo>
                    <a:pt x="1008037" y="444182"/>
                  </a:moveTo>
                  <a:lnTo>
                    <a:pt x="1001141" y="446773"/>
                  </a:lnTo>
                  <a:lnTo>
                    <a:pt x="993546" y="449503"/>
                  </a:lnTo>
                  <a:lnTo>
                    <a:pt x="987183" y="455256"/>
                  </a:lnTo>
                  <a:lnTo>
                    <a:pt x="983703" y="462610"/>
                  </a:lnTo>
                  <a:lnTo>
                    <a:pt x="980262" y="470217"/>
                  </a:lnTo>
                  <a:lnTo>
                    <a:pt x="979893" y="478726"/>
                  </a:lnTo>
                  <a:lnTo>
                    <a:pt x="985659" y="494106"/>
                  </a:lnTo>
                  <a:lnTo>
                    <a:pt x="991412" y="500354"/>
                  </a:lnTo>
                  <a:lnTo>
                    <a:pt x="998918" y="503745"/>
                  </a:lnTo>
                  <a:lnTo>
                    <a:pt x="1160284" y="578675"/>
                  </a:lnTo>
                  <a:lnTo>
                    <a:pt x="1167180" y="581228"/>
                  </a:lnTo>
                  <a:lnTo>
                    <a:pt x="1174737" y="581317"/>
                  </a:lnTo>
                  <a:lnTo>
                    <a:pt x="1189253" y="575995"/>
                  </a:lnTo>
                  <a:lnTo>
                    <a:pt x="1195603" y="570229"/>
                  </a:lnTo>
                  <a:lnTo>
                    <a:pt x="1199007" y="562800"/>
                  </a:lnTo>
                  <a:lnTo>
                    <a:pt x="1202461" y="555383"/>
                  </a:lnTo>
                  <a:lnTo>
                    <a:pt x="1183792" y="521792"/>
                  </a:lnTo>
                  <a:lnTo>
                    <a:pt x="1022426" y="446836"/>
                  </a:lnTo>
                  <a:lnTo>
                    <a:pt x="1015619" y="444284"/>
                  </a:lnTo>
                  <a:lnTo>
                    <a:pt x="1008037" y="444182"/>
                  </a:lnTo>
                  <a:close/>
                </a:path>
                <a:path w="1267459" h="581660">
                  <a:moveTo>
                    <a:pt x="38798" y="169367"/>
                  </a:moveTo>
                  <a:lnTo>
                    <a:pt x="22275" y="169367"/>
                  </a:lnTo>
                  <a:lnTo>
                    <a:pt x="14579" y="172834"/>
                  </a:lnTo>
                  <a:lnTo>
                    <a:pt x="3454" y="183946"/>
                  </a:lnTo>
                  <a:lnTo>
                    <a:pt x="0" y="191655"/>
                  </a:lnTo>
                  <a:lnTo>
                    <a:pt x="101" y="383959"/>
                  </a:lnTo>
                  <a:lnTo>
                    <a:pt x="749" y="391998"/>
                  </a:lnTo>
                  <a:lnTo>
                    <a:pt x="4470" y="399160"/>
                  </a:lnTo>
                  <a:lnTo>
                    <a:pt x="10096" y="404240"/>
                  </a:lnTo>
                  <a:lnTo>
                    <a:pt x="15544" y="409219"/>
                  </a:lnTo>
                  <a:lnTo>
                    <a:pt x="22821" y="412254"/>
                  </a:lnTo>
                  <a:lnTo>
                    <a:pt x="39319" y="412254"/>
                  </a:lnTo>
                  <a:lnTo>
                    <a:pt x="47028" y="408812"/>
                  </a:lnTo>
                  <a:lnTo>
                    <a:pt x="58166" y="397675"/>
                  </a:lnTo>
                  <a:lnTo>
                    <a:pt x="61607" y="389966"/>
                  </a:lnTo>
                  <a:lnTo>
                    <a:pt x="61518" y="197662"/>
                  </a:lnTo>
                  <a:lnTo>
                    <a:pt x="60871" y="189623"/>
                  </a:lnTo>
                  <a:lnTo>
                    <a:pt x="57150" y="182460"/>
                  </a:lnTo>
                  <a:lnTo>
                    <a:pt x="46050" y="172402"/>
                  </a:lnTo>
                  <a:lnTo>
                    <a:pt x="38798" y="169367"/>
                  </a:lnTo>
                  <a:close/>
                </a:path>
                <a:path w="1267459" h="581660">
                  <a:moveTo>
                    <a:pt x="1244904" y="260007"/>
                  </a:moveTo>
                  <a:lnTo>
                    <a:pt x="1052626" y="260121"/>
                  </a:lnTo>
                  <a:lnTo>
                    <a:pt x="1024331" y="282828"/>
                  </a:lnTo>
                  <a:lnTo>
                    <a:pt x="1024331" y="299338"/>
                  </a:lnTo>
                  <a:lnTo>
                    <a:pt x="1027772" y="307035"/>
                  </a:lnTo>
                  <a:lnTo>
                    <a:pt x="1038910" y="318173"/>
                  </a:lnTo>
                  <a:lnTo>
                    <a:pt x="1046607" y="321614"/>
                  </a:lnTo>
                  <a:lnTo>
                    <a:pt x="1238910" y="321525"/>
                  </a:lnTo>
                  <a:lnTo>
                    <a:pt x="1246962" y="320878"/>
                  </a:lnTo>
                  <a:lnTo>
                    <a:pt x="1254125" y="317157"/>
                  </a:lnTo>
                  <a:lnTo>
                    <a:pt x="1264183" y="306057"/>
                  </a:lnTo>
                  <a:lnTo>
                    <a:pt x="1267206" y="298818"/>
                  </a:lnTo>
                  <a:lnTo>
                    <a:pt x="1267206" y="282282"/>
                  </a:lnTo>
                  <a:lnTo>
                    <a:pt x="1263751" y="274586"/>
                  </a:lnTo>
                  <a:lnTo>
                    <a:pt x="1252601" y="263474"/>
                  </a:lnTo>
                  <a:lnTo>
                    <a:pt x="1244904" y="260007"/>
                  </a:lnTo>
                  <a:close/>
                </a:path>
                <a:path w="1267459" h="581660">
                  <a:moveTo>
                    <a:pt x="1173911" y="0"/>
                  </a:moveTo>
                  <a:lnTo>
                    <a:pt x="996657" y="79044"/>
                  </a:lnTo>
                  <a:lnTo>
                    <a:pt x="980287" y="105968"/>
                  </a:lnTo>
                  <a:lnTo>
                    <a:pt x="983297" y="119557"/>
                  </a:lnTo>
                  <a:lnTo>
                    <a:pt x="987209" y="125590"/>
                  </a:lnTo>
                  <a:lnTo>
                    <a:pt x="997877" y="134150"/>
                  </a:lnTo>
                  <a:lnTo>
                    <a:pt x="1004608" y="136664"/>
                  </a:lnTo>
                  <a:lnTo>
                    <a:pt x="1016368" y="136664"/>
                  </a:lnTo>
                  <a:lnTo>
                    <a:pt x="1186129" y="58635"/>
                  </a:lnTo>
                  <a:lnTo>
                    <a:pt x="1202791" y="34734"/>
                  </a:lnTo>
                  <a:lnTo>
                    <a:pt x="1202461" y="26238"/>
                  </a:lnTo>
                  <a:lnTo>
                    <a:pt x="1198981" y="18770"/>
                  </a:lnTo>
                  <a:lnTo>
                    <a:pt x="1195603" y="11391"/>
                  </a:lnTo>
                  <a:lnTo>
                    <a:pt x="1189253" y="5626"/>
                  </a:lnTo>
                  <a:lnTo>
                    <a:pt x="1181519" y="2832"/>
                  </a:lnTo>
                  <a:lnTo>
                    <a:pt x="1173911" y="0"/>
                  </a:lnTo>
                  <a:close/>
                </a:path>
              </a:pathLst>
            </a:custGeom>
            <a:solidFill>
              <a:srgbClr val="0BC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9">
              <a:extLst>
                <a:ext uri="{FF2B5EF4-FFF2-40B4-BE49-F238E27FC236}">
                  <a16:creationId xmlns:a16="http://schemas.microsoft.com/office/drawing/2014/main" id="{8980B150-807B-D1FC-DD0F-6B85935FA7E2}"/>
                </a:ext>
              </a:extLst>
            </p:cNvPr>
            <p:cNvSpPr/>
            <p:nvPr/>
          </p:nvSpPr>
          <p:spPr>
            <a:xfrm>
              <a:off x="12435822" y="1583338"/>
              <a:ext cx="831215" cy="1233805"/>
            </a:xfrm>
            <a:custGeom>
              <a:avLst/>
              <a:gdLst/>
              <a:ahLst/>
              <a:cxnLst/>
              <a:rect l="l" t="t" r="r" b="b"/>
              <a:pathLst>
                <a:path w="831215" h="1233805">
                  <a:moveTo>
                    <a:pt x="815408" y="0"/>
                  </a:moveTo>
                  <a:lnTo>
                    <a:pt x="801747" y="1418"/>
                  </a:lnTo>
                  <a:lnTo>
                    <a:pt x="779752" y="4440"/>
                  </a:lnTo>
                  <a:lnTo>
                    <a:pt x="710757" y="15296"/>
                  </a:lnTo>
                  <a:lnTo>
                    <a:pt x="206753" y="103804"/>
                  </a:lnTo>
                  <a:lnTo>
                    <a:pt x="113345" y="103868"/>
                  </a:lnTo>
                  <a:lnTo>
                    <a:pt x="72406" y="112834"/>
                  </a:lnTo>
                  <a:lnTo>
                    <a:pt x="38212" y="135021"/>
                  </a:lnTo>
                  <a:lnTo>
                    <a:pt x="7960" y="181403"/>
                  </a:lnTo>
                  <a:lnTo>
                    <a:pt x="1564" y="227025"/>
                  </a:lnTo>
                  <a:lnTo>
                    <a:pt x="498" y="279372"/>
                  </a:lnTo>
                  <a:lnTo>
                    <a:pt x="0" y="346852"/>
                  </a:lnTo>
                  <a:lnTo>
                    <a:pt x="92" y="419280"/>
                  </a:lnTo>
                  <a:lnTo>
                    <a:pt x="798" y="486473"/>
                  </a:lnTo>
                  <a:lnTo>
                    <a:pt x="2143" y="538248"/>
                  </a:lnTo>
                  <a:lnTo>
                    <a:pt x="9533" y="581312"/>
                  </a:lnTo>
                  <a:lnTo>
                    <a:pt x="39101" y="623539"/>
                  </a:lnTo>
                  <a:lnTo>
                    <a:pt x="84088" y="648746"/>
                  </a:lnTo>
                  <a:lnTo>
                    <a:pt x="101508" y="652419"/>
                  </a:lnTo>
                  <a:lnTo>
                    <a:pt x="217612" y="1205885"/>
                  </a:lnTo>
                  <a:lnTo>
                    <a:pt x="218234" y="1212743"/>
                  </a:lnTo>
                  <a:lnTo>
                    <a:pt x="221180" y="1219169"/>
                  </a:lnTo>
                  <a:lnTo>
                    <a:pt x="226019" y="1224097"/>
                  </a:lnTo>
                  <a:lnTo>
                    <a:pt x="231544" y="1229913"/>
                  </a:lnTo>
                  <a:lnTo>
                    <a:pt x="239329" y="1233266"/>
                  </a:lnTo>
                  <a:lnTo>
                    <a:pt x="425854" y="1233114"/>
                  </a:lnTo>
                  <a:lnTo>
                    <a:pt x="433029" y="1232441"/>
                  </a:lnTo>
                  <a:lnTo>
                    <a:pt x="439722" y="1229227"/>
                  </a:lnTo>
                  <a:lnTo>
                    <a:pt x="444764" y="1223919"/>
                  </a:lnTo>
                  <a:lnTo>
                    <a:pt x="450517" y="1217950"/>
                  </a:lnTo>
                  <a:lnTo>
                    <a:pt x="453451" y="1209708"/>
                  </a:lnTo>
                  <a:lnTo>
                    <a:pt x="452917" y="1201300"/>
                  </a:lnTo>
                  <a:lnTo>
                    <a:pt x="446415" y="1171684"/>
                  </a:lnTo>
                  <a:lnTo>
                    <a:pt x="277416" y="1171684"/>
                  </a:lnTo>
                  <a:lnTo>
                    <a:pt x="163738" y="653714"/>
                  </a:lnTo>
                  <a:lnTo>
                    <a:pt x="541126" y="653714"/>
                  </a:lnTo>
                  <a:lnTo>
                    <a:pt x="318818" y="611995"/>
                  </a:lnTo>
                  <a:lnTo>
                    <a:pt x="313522" y="609594"/>
                  </a:lnTo>
                  <a:lnTo>
                    <a:pt x="309865" y="608871"/>
                  </a:lnTo>
                  <a:lnTo>
                    <a:pt x="306321" y="608794"/>
                  </a:lnTo>
                  <a:lnTo>
                    <a:pt x="239329" y="597110"/>
                  </a:lnTo>
                  <a:lnTo>
                    <a:pt x="239329" y="592132"/>
                  </a:lnTo>
                  <a:lnTo>
                    <a:pt x="117371" y="592132"/>
                  </a:lnTo>
                  <a:lnTo>
                    <a:pt x="105913" y="590551"/>
                  </a:lnTo>
                  <a:lnTo>
                    <a:pt x="71234" y="567448"/>
                  </a:lnTo>
                  <a:lnTo>
                    <a:pt x="61795" y="220136"/>
                  </a:lnTo>
                  <a:lnTo>
                    <a:pt x="63538" y="208734"/>
                  </a:lnTo>
                  <a:lnTo>
                    <a:pt x="87158" y="174449"/>
                  </a:lnTo>
                  <a:lnTo>
                    <a:pt x="117167" y="165437"/>
                  </a:lnTo>
                  <a:lnTo>
                    <a:pt x="239329" y="165437"/>
                  </a:lnTo>
                  <a:lnTo>
                    <a:pt x="239329" y="160370"/>
                  </a:lnTo>
                  <a:lnTo>
                    <a:pt x="769579" y="60904"/>
                  </a:lnTo>
                  <a:lnTo>
                    <a:pt x="831163" y="60904"/>
                  </a:lnTo>
                  <a:lnTo>
                    <a:pt x="831161" y="21407"/>
                  </a:lnTo>
                  <a:lnTo>
                    <a:pt x="830679" y="13279"/>
                  </a:lnTo>
                  <a:lnTo>
                    <a:pt x="826983" y="5621"/>
                  </a:lnTo>
                  <a:lnTo>
                    <a:pt x="820735" y="210"/>
                  </a:lnTo>
                  <a:lnTo>
                    <a:pt x="815408" y="0"/>
                  </a:lnTo>
                  <a:close/>
                </a:path>
                <a:path w="831215" h="1233805">
                  <a:moveTo>
                    <a:pt x="541126" y="653714"/>
                  </a:moveTo>
                  <a:lnTo>
                    <a:pt x="206766" y="653714"/>
                  </a:lnTo>
                  <a:lnTo>
                    <a:pt x="275359" y="666656"/>
                  </a:lnTo>
                  <a:lnTo>
                    <a:pt x="389189" y="1171684"/>
                  </a:lnTo>
                  <a:lnTo>
                    <a:pt x="446415" y="1171684"/>
                  </a:lnTo>
                  <a:lnTo>
                    <a:pt x="338097" y="678352"/>
                  </a:lnTo>
                  <a:lnTo>
                    <a:pt x="672413" y="678352"/>
                  </a:lnTo>
                  <a:lnTo>
                    <a:pt x="541126" y="653714"/>
                  </a:lnTo>
                  <a:close/>
                </a:path>
                <a:path w="831215" h="1233805">
                  <a:moveTo>
                    <a:pt x="672413" y="678352"/>
                  </a:moveTo>
                  <a:lnTo>
                    <a:pt x="338097" y="678352"/>
                  </a:lnTo>
                  <a:lnTo>
                    <a:pt x="800339" y="764560"/>
                  </a:lnTo>
                  <a:lnTo>
                    <a:pt x="807692" y="764776"/>
                  </a:lnTo>
                  <a:lnTo>
                    <a:pt x="814893" y="762172"/>
                  </a:lnTo>
                  <a:lnTo>
                    <a:pt x="831187" y="733648"/>
                  </a:lnTo>
                  <a:lnTo>
                    <a:pt x="831186" y="696589"/>
                  </a:lnTo>
                  <a:lnTo>
                    <a:pt x="769592" y="696589"/>
                  </a:lnTo>
                  <a:lnTo>
                    <a:pt x="672413" y="678352"/>
                  </a:lnTo>
                  <a:close/>
                </a:path>
                <a:path w="831215" h="1233805">
                  <a:moveTo>
                    <a:pt x="831163" y="60904"/>
                  </a:moveTo>
                  <a:lnTo>
                    <a:pt x="769579" y="60904"/>
                  </a:lnTo>
                  <a:lnTo>
                    <a:pt x="769592" y="696589"/>
                  </a:lnTo>
                  <a:lnTo>
                    <a:pt x="831186" y="696589"/>
                  </a:lnTo>
                  <a:lnTo>
                    <a:pt x="831163" y="60904"/>
                  </a:lnTo>
                  <a:close/>
                </a:path>
                <a:path w="831215" h="1233805">
                  <a:moveTo>
                    <a:pt x="239329" y="165437"/>
                  </a:moveTo>
                  <a:lnTo>
                    <a:pt x="177721" y="165437"/>
                  </a:lnTo>
                  <a:lnTo>
                    <a:pt x="177721" y="592132"/>
                  </a:lnTo>
                  <a:lnTo>
                    <a:pt x="239329" y="592132"/>
                  </a:lnTo>
                  <a:lnTo>
                    <a:pt x="239329" y="165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6222CA41-F246-B669-D14D-8DA4FFD0937B}"/>
              </a:ext>
            </a:extLst>
          </p:cNvPr>
          <p:cNvCxnSpPr>
            <a:cxnSpLocks/>
          </p:cNvCxnSpPr>
          <p:nvPr/>
        </p:nvCxnSpPr>
        <p:spPr>
          <a:xfrm>
            <a:off x="6096000" y="1262312"/>
            <a:ext cx="0" cy="3260027"/>
          </a:xfrm>
          <a:prstGeom prst="line">
            <a:avLst/>
          </a:prstGeom>
          <a:ln w="12700">
            <a:solidFill>
              <a:srgbClr val="24E3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DBFEF9CF-60CF-A65B-22F0-102199C4F930}"/>
              </a:ext>
            </a:extLst>
          </p:cNvPr>
          <p:cNvSpPr/>
          <p:nvPr/>
        </p:nvSpPr>
        <p:spPr>
          <a:xfrm>
            <a:off x="339631" y="2707968"/>
            <a:ext cx="1036408" cy="1445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9DCD1A7-F831-DFCD-4F9B-642A0EBD358E}"/>
              </a:ext>
            </a:extLst>
          </p:cNvPr>
          <p:cNvSpPr/>
          <p:nvPr/>
        </p:nvSpPr>
        <p:spPr>
          <a:xfrm>
            <a:off x="6642831" y="2689073"/>
            <a:ext cx="1595647" cy="1910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89FF1ABA-537D-9CCF-9BA4-2A56EFFEE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7" y="2669031"/>
            <a:ext cx="598538" cy="352480"/>
          </a:xfrm>
          <a:prstGeom prst="rect">
            <a:avLst/>
          </a:prstGeom>
        </p:spPr>
      </p:pic>
      <p:pic>
        <p:nvPicPr>
          <p:cNvPr id="6" name="Immagine 5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3705EADC-90EA-FAE6-5314-D0432E03D4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61" y="2624720"/>
            <a:ext cx="598538" cy="35248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267ECF4-E81A-3C0C-D5FC-866A391263C1}"/>
              </a:ext>
            </a:extLst>
          </p:cNvPr>
          <p:cNvSpPr/>
          <p:nvPr/>
        </p:nvSpPr>
        <p:spPr>
          <a:xfrm>
            <a:off x="381539" y="2108046"/>
            <a:ext cx="5278444" cy="290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45E2FC7-12DD-6AE2-1F59-81052CCF4262}"/>
              </a:ext>
            </a:extLst>
          </p:cNvPr>
          <p:cNvSpPr/>
          <p:nvPr/>
        </p:nvSpPr>
        <p:spPr>
          <a:xfrm>
            <a:off x="6592866" y="1904527"/>
            <a:ext cx="4911750" cy="32576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61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19">
            <a:extLst>
              <a:ext uri="{FF2B5EF4-FFF2-40B4-BE49-F238E27FC236}">
                <a16:creationId xmlns:a16="http://schemas.microsoft.com/office/drawing/2014/main" id="{FE4743DB-8CA4-51DE-8E3C-6F5E79F30D8F}"/>
              </a:ext>
            </a:extLst>
          </p:cNvPr>
          <p:cNvGrpSpPr/>
          <p:nvPr/>
        </p:nvGrpSpPr>
        <p:grpSpPr>
          <a:xfrm>
            <a:off x="403014" y="345848"/>
            <a:ext cx="377777" cy="387798"/>
            <a:chOff x="2103109" y="1602865"/>
            <a:chExt cx="1503841" cy="1503844"/>
          </a:xfrm>
        </p:grpSpPr>
        <p:sp>
          <p:nvSpPr>
            <p:cNvPr id="34" name="Teardrop 121">
              <a:extLst>
                <a:ext uri="{FF2B5EF4-FFF2-40B4-BE49-F238E27FC236}">
                  <a16:creationId xmlns:a16="http://schemas.microsoft.com/office/drawing/2014/main" id="{815A29F4-BA09-FB4C-4AD0-79AA54935206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36" name="Oval 124">
              <a:extLst>
                <a:ext uri="{FF2B5EF4-FFF2-40B4-BE49-F238E27FC236}">
                  <a16:creationId xmlns:a16="http://schemas.microsoft.com/office/drawing/2014/main" id="{9BE22CE9-989E-7403-A382-DC38E3010F08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15D121AA-0595-3E96-6B52-6AC1C27A75D8}"/>
              </a:ext>
            </a:extLst>
          </p:cNvPr>
          <p:cNvCxnSpPr>
            <a:cxnSpLocks/>
          </p:cNvCxnSpPr>
          <p:nvPr/>
        </p:nvCxnSpPr>
        <p:spPr>
          <a:xfrm>
            <a:off x="6096000" y="1028700"/>
            <a:ext cx="0" cy="4935761"/>
          </a:xfrm>
          <a:prstGeom prst="line">
            <a:avLst/>
          </a:prstGeom>
          <a:ln w="12700">
            <a:solidFill>
              <a:srgbClr val="24E3F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C32E7660-5BBC-54E9-1AF6-DC95D30AD192}"/>
              </a:ext>
            </a:extLst>
          </p:cNvPr>
          <p:cNvSpPr txBox="1"/>
          <p:nvPr/>
        </p:nvSpPr>
        <p:spPr>
          <a:xfrm>
            <a:off x="828230" y="333365"/>
            <a:ext cx="487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 questo punto comparirà la seguente schermata da compilare secondo quanto indicato.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AFE818E-1898-3928-776B-6ED45151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80" y="1028700"/>
            <a:ext cx="5248249" cy="317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" name="Rectangle 3">
            <a:extLst>
              <a:ext uri="{FF2B5EF4-FFF2-40B4-BE49-F238E27FC236}">
                <a16:creationId xmlns:a16="http://schemas.microsoft.com/office/drawing/2014/main" id="{725C6B37-ACFD-7158-FFCB-614362BE9F99}"/>
              </a:ext>
            </a:extLst>
          </p:cNvPr>
          <p:cNvSpPr/>
          <p:nvPr/>
        </p:nvSpPr>
        <p:spPr>
          <a:xfrm>
            <a:off x="1248773" y="5050503"/>
            <a:ext cx="3486150" cy="39975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PRESTA ATTENZIONE!</a:t>
            </a:r>
          </a:p>
        </p:txBody>
      </p:sp>
      <p:pic>
        <p:nvPicPr>
          <p:cNvPr id="67" name="Picture 8" descr="http://t1.gstatic.com/images?q=tbn:ANd9GcTDNtgjhC9GPqYE2iIVFqUmQE8dqzTpV0Cc9OZPHRMC-Y2wk0R6">
            <a:extLst>
              <a:ext uri="{FF2B5EF4-FFF2-40B4-BE49-F238E27FC236}">
                <a16:creationId xmlns:a16="http://schemas.microsoft.com/office/drawing/2014/main" id="{5D21E1F2-176C-4462-3918-49A614A6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0" y="5387273"/>
            <a:ext cx="546018" cy="748337"/>
          </a:xfrm>
          <a:prstGeom prst="rect">
            <a:avLst/>
          </a:prstGeom>
          <a:solidFill>
            <a:srgbClr val="24E3FB"/>
          </a:solidFill>
          <a:ln>
            <a:noFill/>
          </a:ln>
        </p:spPr>
      </p:pic>
      <p:sp>
        <p:nvSpPr>
          <p:cNvPr id="68" name="Double Bracket 2">
            <a:extLst>
              <a:ext uri="{FF2B5EF4-FFF2-40B4-BE49-F238E27FC236}">
                <a16:creationId xmlns:a16="http://schemas.microsoft.com/office/drawing/2014/main" id="{7B05CB71-D805-528D-3F8D-FBD74F8656EF}"/>
              </a:ext>
            </a:extLst>
          </p:cNvPr>
          <p:cNvSpPr/>
          <p:nvPr/>
        </p:nvSpPr>
        <p:spPr>
          <a:xfrm>
            <a:off x="1052338" y="5402632"/>
            <a:ext cx="4352925" cy="828360"/>
          </a:xfrm>
          <a:prstGeom prst="bracketPair">
            <a:avLst>
              <a:gd name="adj" fmla="val 6322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just"/>
            <a:r>
              <a:rPr lang="it-IT" sz="1400" dirty="0">
                <a:solidFill>
                  <a:srgbClr val="3C3D3E"/>
                </a:solidFill>
                <a:cs typeface="MV Boli" panose="02000500030200090000" pitchFamily="2" charset="0"/>
              </a:rPr>
              <a:t>La prima riga indica «</a:t>
            </a:r>
            <a:r>
              <a:rPr lang="it-IT" sz="1400" b="0" i="0" dirty="0">
                <a:solidFill>
                  <a:srgbClr val="1D1F2A"/>
                </a:solidFill>
                <a:effectLst/>
                <a:latin typeface="Open Sans" panose="020B0606030504020204" pitchFamily="34" charset="0"/>
              </a:rPr>
              <a:t>PROSEGUI SOLO SE LA SEGNALAZIONE RIGUARDA ANCHE QUESTO ENTE</a:t>
            </a:r>
            <a:r>
              <a:rPr lang="it-IT" sz="1400" dirty="0">
                <a:solidFill>
                  <a:srgbClr val="3C3D3E"/>
                </a:solidFill>
                <a:cs typeface="MV Boli" panose="02000500030200090000" pitchFamily="2" charset="0"/>
              </a:rPr>
              <a:t>». In questo campo deve essere indicato che la segnalazione riguarda Neutalia </a:t>
            </a:r>
            <a:endParaRPr lang="it-IT" sz="1400" b="1" dirty="0">
              <a:solidFill>
                <a:srgbClr val="3C3D3E"/>
              </a:solidFill>
              <a:cs typeface="MV Boli" panose="02000500030200090000" pitchFamily="2" charset="0"/>
            </a:endParaRPr>
          </a:p>
        </p:txBody>
      </p:sp>
      <p:sp>
        <p:nvSpPr>
          <p:cNvPr id="69" name="Rettangolo con angoli arrotondati 68">
            <a:extLst>
              <a:ext uri="{FF2B5EF4-FFF2-40B4-BE49-F238E27FC236}">
                <a16:creationId xmlns:a16="http://schemas.microsoft.com/office/drawing/2014/main" id="{014BA562-C466-F64F-7CED-87DF3690853F}"/>
              </a:ext>
            </a:extLst>
          </p:cNvPr>
          <p:cNvSpPr/>
          <p:nvPr/>
        </p:nvSpPr>
        <p:spPr>
          <a:xfrm>
            <a:off x="506320" y="5046464"/>
            <a:ext cx="5036062" cy="1335286"/>
          </a:xfrm>
          <a:prstGeom prst="roundRect">
            <a:avLst/>
          </a:prstGeom>
          <a:noFill/>
          <a:ln w="28575">
            <a:solidFill>
              <a:srgbClr val="FFD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4FA8F5E8-A815-753E-EE2C-07F7FF55A1EE}"/>
              </a:ext>
            </a:extLst>
          </p:cNvPr>
          <p:cNvSpPr>
            <a:spLocks/>
          </p:cNvSpPr>
          <p:nvPr/>
        </p:nvSpPr>
        <p:spPr bwMode="auto">
          <a:xfrm rot="5400000">
            <a:off x="2687843" y="4511412"/>
            <a:ext cx="381681" cy="226329"/>
          </a:xfrm>
          <a:custGeom>
            <a:avLst/>
            <a:gdLst>
              <a:gd name="T0" fmla="*/ 785 w 1684"/>
              <a:gd name="T1" fmla="*/ 1000 h 1000"/>
              <a:gd name="T2" fmla="*/ 884 w 1684"/>
              <a:gd name="T3" fmla="*/ 726 h 1000"/>
              <a:gd name="T4" fmla="*/ 865 w 1684"/>
              <a:gd name="T5" fmla="*/ 726 h 1000"/>
              <a:gd name="T6" fmla="*/ 381 w 1684"/>
              <a:gd name="T7" fmla="*/ 726 h 1000"/>
              <a:gd name="T8" fmla="*/ 290 w 1684"/>
              <a:gd name="T9" fmla="*/ 702 h 1000"/>
              <a:gd name="T10" fmla="*/ 224 w 1684"/>
              <a:gd name="T11" fmla="*/ 636 h 1000"/>
              <a:gd name="T12" fmla="*/ 0 w 1684"/>
              <a:gd name="T13" fmla="*/ 246 h 1000"/>
              <a:gd name="T14" fmla="*/ 102 w 1684"/>
              <a:gd name="T15" fmla="*/ 273 h 1000"/>
              <a:gd name="T16" fmla="*/ 865 w 1684"/>
              <a:gd name="T17" fmla="*/ 273 h 1000"/>
              <a:gd name="T18" fmla="*/ 884 w 1684"/>
              <a:gd name="T19" fmla="*/ 273 h 1000"/>
              <a:gd name="T20" fmla="*/ 785 w 1684"/>
              <a:gd name="T21" fmla="*/ 0 h 1000"/>
              <a:gd name="T22" fmla="*/ 1683 w 1684"/>
              <a:gd name="T23" fmla="*/ 500 h 1000"/>
              <a:gd name="T24" fmla="*/ 1684 w 1684"/>
              <a:gd name="T25" fmla="*/ 500 h 1000"/>
              <a:gd name="T26" fmla="*/ 785 w 1684"/>
              <a:gd name="T27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1000">
                <a:moveTo>
                  <a:pt x="785" y="1000"/>
                </a:moveTo>
                <a:cubicBezTo>
                  <a:pt x="884" y="726"/>
                  <a:pt x="884" y="726"/>
                  <a:pt x="884" y="726"/>
                </a:cubicBezTo>
                <a:cubicBezTo>
                  <a:pt x="865" y="726"/>
                  <a:pt x="865" y="726"/>
                  <a:pt x="865" y="726"/>
                </a:cubicBezTo>
                <a:cubicBezTo>
                  <a:pt x="381" y="726"/>
                  <a:pt x="381" y="726"/>
                  <a:pt x="381" y="726"/>
                </a:cubicBezTo>
                <a:cubicBezTo>
                  <a:pt x="350" y="726"/>
                  <a:pt x="319" y="719"/>
                  <a:pt x="290" y="702"/>
                </a:cubicBezTo>
                <a:cubicBezTo>
                  <a:pt x="262" y="686"/>
                  <a:pt x="240" y="662"/>
                  <a:pt x="224" y="636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246"/>
                  <a:pt x="39" y="273"/>
                  <a:pt x="102" y="273"/>
                </a:cubicBezTo>
                <a:cubicBezTo>
                  <a:pt x="165" y="273"/>
                  <a:pt x="865" y="273"/>
                  <a:pt x="865" y="273"/>
                </a:cubicBezTo>
                <a:cubicBezTo>
                  <a:pt x="884" y="273"/>
                  <a:pt x="884" y="273"/>
                  <a:pt x="884" y="273"/>
                </a:cubicBezTo>
                <a:cubicBezTo>
                  <a:pt x="785" y="0"/>
                  <a:pt x="785" y="0"/>
                  <a:pt x="785" y="0"/>
                </a:cubicBezTo>
                <a:cubicBezTo>
                  <a:pt x="1015" y="200"/>
                  <a:pt x="1385" y="389"/>
                  <a:pt x="1683" y="500"/>
                </a:cubicBezTo>
                <a:cubicBezTo>
                  <a:pt x="1683" y="500"/>
                  <a:pt x="1683" y="500"/>
                  <a:pt x="1684" y="500"/>
                </a:cubicBezTo>
                <a:cubicBezTo>
                  <a:pt x="1385" y="611"/>
                  <a:pt x="1015" y="799"/>
                  <a:pt x="785" y="1000"/>
                </a:cubicBezTo>
                <a:close/>
              </a:path>
            </a:pathLst>
          </a:custGeom>
          <a:solidFill>
            <a:srgbClr val="24E3FB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119">
            <a:extLst>
              <a:ext uri="{FF2B5EF4-FFF2-40B4-BE49-F238E27FC236}">
                <a16:creationId xmlns:a16="http://schemas.microsoft.com/office/drawing/2014/main" id="{BD1AA525-6C40-3E2E-696C-F163C3BB3971}"/>
              </a:ext>
            </a:extLst>
          </p:cNvPr>
          <p:cNvGrpSpPr/>
          <p:nvPr/>
        </p:nvGrpSpPr>
        <p:grpSpPr>
          <a:xfrm>
            <a:off x="6490472" y="281558"/>
            <a:ext cx="377777" cy="387798"/>
            <a:chOff x="2103109" y="1602865"/>
            <a:chExt cx="1503841" cy="1503844"/>
          </a:xfrm>
        </p:grpSpPr>
        <p:sp>
          <p:nvSpPr>
            <p:cNvPr id="72" name="Teardrop 121">
              <a:extLst>
                <a:ext uri="{FF2B5EF4-FFF2-40B4-BE49-F238E27FC236}">
                  <a16:creationId xmlns:a16="http://schemas.microsoft.com/office/drawing/2014/main" id="{DF0D564A-71C4-FBED-AB52-B6837912BCAE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3" name="Oval 124">
              <a:extLst>
                <a:ext uri="{FF2B5EF4-FFF2-40B4-BE49-F238E27FC236}">
                  <a16:creationId xmlns:a16="http://schemas.microsoft.com/office/drawing/2014/main" id="{4CE0FC16-6C05-AE4E-92CF-9D7D61AA3FAA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F68740FF-A2EA-81D8-2EE4-E3DA4B64DD54}"/>
              </a:ext>
            </a:extLst>
          </p:cNvPr>
          <p:cNvSpPr txBox="1"/>
          <p:nvPr/>
        </p:nvSpPr>
        <p:spPr>
          <a:xfrm>
            <a:off x="6915688" y="269075"/>
            <a:ext cx="487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Completare la sezione 2 «Compila la tua segnalazione» e 3 «Passo conclusivo» con le informazioni richieste.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7E837DF-1A3C-3A25-09ED-EDBB4D0A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688" y="923925"/>
            <a:ext cx="3120251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5272429-37FF-D67B-CE71-4698DE3C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059" y="1299724"/>
            <a:ext cx="3473661" cy="263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6" name="Group 119">
            <a:extLst>
              <a:ext uri="{FF2B5EF4-FFF2-40B4-BE49-F238E27FC236}">
                <a16:creationId xmlns:a16="http://schemas.microsoft.com/office/drawing/2014/main" id="{39B35014-DB6D-2529-A824-4A84CC7E6393}"/>
              </a:ext>
            </a:extLst>
          </p:cNvPr>
          <p:cNvGrpSpPr/>
          <p:nvPr/>
        </p:nvGrpSpPr>
        <p:grpSpPr>
          <a:xfrm>
            <a:off x="6473035" y="4414246"/>
            <a:ext cx="377777" cy="387798"/>
            <a:chOff x="2103109" y="1602865"/>
            <a:chExt cx="1503841" cy="1503844"/>
          </a:xfrm>
        </p:grpSpPr>
        <p:sp>
          <p:nvSpPr>
            <p:cNvPr id="77" name="Teardrop 121">
              <a:extLst>
                <a:ext uri="{FF2B5EF4-FFF2-40B4-BE49-F238E27FC236}">
                  <a16:creationId xmlns:a16="http://schemas.microsoft.com/office/drawing/2014/main" id="{20F04818-82FB-F5E5-2217-2EB4FEF39FF9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24E3F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8" name="Oval 124">
              <a:extLst>
                <a:ext uri="{FF2B5EF4-FFF2-40B4-BE49-F238E27FC236}">
                  <a16:creationId xmlns:a16="http://schemas.microsoft.com/office/drawing/2014/main" id="{F8E4FAF0-F4FE-6792-8C6A-07EC098157E6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6C40893F-0C36-BBF0-4BB6-CF4960986600}"/>
              </a:ext>
            </a:extLst>
          </p:cNvPr>
          <p:cNvSpPr txBox="1"/>
          <p:nvPr/>
        </p:nvSpPr>
        <p:spPr>
          <a:xfrm>
            <a:off x="6898251" y="4335864"/>
            <a:ext cx="4979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Memorizzare il codice generato che ti servirà per gestire la segnalazione tramite la piattaforma.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B72BDA9-7DDB-D8BD-1614-B475C37BD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8251" y="4874009"/>
            <a:ext cx="4726431" cy="176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" name="CasellaDiTesto 85">
            <a:extLst>
              <a:ext uri="{FF2B5EF4-FFF2-40B4-BE49-F238E27FC236}">
                <a16:creationId xmlns:a16="http://schemas.microsoft.com/office/drawing/2014/main" id="{4D01974D-0A5C-CCA6-7361-DD4819447AA2}"/>
              </a:ext>
            </a:extLst>
          </p:cNvPr>
          <p:cNvSpPr txBox="1"/>
          <p:nvPr/>
        </p:nvSpPr>
        <p:spPr>
          <a:xfrm>
            <a:off x="409601" y="337288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A3DEE0D5-6667-BED6-1C41-3026CFF23B6B}"/>
              </a:ext>
            </a:extLst>
          </p:cNvPr>
          <p:cNvSpPr txBox="1"/>
          <p:nvPr/>
        </p:nvSpPr>
        <p:spPr>
          <a:xfrm>
            <a:off x="6497059" y="272998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8" name="CasellaDiTesto 87">
            <a:extLst>
              <a:ext uri="{FF2B5EF4-FFF2-40B4-BE49-F238E27FC236}">
                <a16:creationId xmlns:a16="http://schemas.microsoft.com/office/drawing/2014/main" id="{B0C689CA-552E-5D88-AFDF-45FDFD9DF9A9}"/>
              </a:ext>
            </a:extLst>
          </p:cNvPr>
          <p:cNvSpPr txBox="1"/>
          <p:nvPr/>
        </p:nvSpPr>
        <p:spPr>
          <a:xfrm>
            <a:off x="6479622" y="4405686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8C292B-480F-068D-FC08-89139666E4A6}"/>
              </a:ext>
            </a:extLst>
          </p:cNvPr>
          <p:cNvSpPr/>
          <p:nvPr/>
        </p:nvSpPr>
        <p:spPr>
          <a:xfrm rot="1413621">
            <a:off x="10467853" y="4986109"/>
            <a:ext cx="1417806" cy="725220"/>
          </a:xfrm>
          <a:prstGeom prst="rect">
            <a:avLst/>
          </a:prstGeom>
          <a:solidFill>
            <a:schemeClr val="tx1"/>
          </a:solidFill>
          <a:ln w="19050">
            <a:solidFill>
              <a:srgbClr val="FFD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0" name="Picture 8" descr="http://t1.gstatic.com/images?q=tbn:ANd9GcTDNtgjhC9GPqYE2iIVFqUmQE8dqzTpV0Cc9OZPHRMC-Y2wk0R6">
            <a:extLst>
              <a:ext uri="{FF2B5EF4-FFF2-40B4-BE49-F238E27FC236}">
                <a16:creationId xmlns:a16="http://schemas.microsoft.com/office/drawing/2014/main" id="{C9C02D04-1B63-27EE-B927-B08B44A5D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861">
            <a:off x="10439766" y="4873853"/>
            <a:ext cx="394987" cy="54134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89" name="Rectangle 3">
            <a:extLst>
              <a:ext uri="{FF2B5EF4-FFF2-40B4-BE49-F238E27FC236}">
                <a16:creationId xmlns:a16="http://schemas.microsoft.com/office/drawing/2014/main" id="{3307DAAC-AF6C-22EE-C813-B5E6C68FE2A2}"/>
              </a:ext>
            </a:extLst>
          </p:cNvPr>
          <p:cNvSpPr/>
          <p:nvPr/>
        </p:nvSpPr>
        <p:spPr>
          <a:xfrm rot="1445753">
            <a:off x="10576776" y="5201725"/>
            <a:ext cx="1259544" cy="3997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RICORDATI DI MEMORIZZARE IL CODICE!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B9D9787-637B-FF9D-FFEC-D18C7CA8F849}"/>
              </a:ext>
            </a:extLst>
          </p:cNvPr>
          <p:cNvCxnSpPr/>
          <p:nvPr/>
        </p:nvCxnSpPr>
        <p:spPr>
          <a:xfrm flipH="1">
            <a:off x="10406737" y="4742308"/>
            <a:ext cx="258903" cy="615742"/>
          </a:xfrm>
          <a:prstGeom prst="line">
            <a:avLst/>
          </a:prstGeom>
          <a:ln w="19050">
            <a:solidFill>
              <a:srgbClr val="FFD6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2B09E3D9-FC71-F99E-DEE3-AFC7E201B277}"/>
              </a:ext>
            </a:extLst>
          </p:cNvPr>
          <p:cNvSpPr/>
          <p:nvPr/>
        </p:nvSpPr>
        <p:spPr>
          <a:xfrm>
            <a:off x="453280" y="1299724"/>
            <a:ext cx="727450" cy="1473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3DD4ED6-9900-C9BA-C25E-9ADB64873D55}"/>
              </a:ext>
            </a:extLst>
          </p:cNvPr>
          <p:cNvSpPr/>
          <p:nvPr/>
        </p:nvSpPr>
        <p:spPr>
          <a:xfrm>
            <a:off x="8265059" y="1654194"/>
            <a:ext cx="870063" cy="858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167E419-5698-5A11-9E72-1DE5A66051F1}"/>
              </a:ext>
            </a:extLst>
          </p:cNvPr>
          <p:cNvSpPr/>
          <p:nvPr/>
        </p:nvSpPr>
        <p:spPr>
          <a:xfrm>
            <a:off x="6408688" y="1146765"/>
            <a:ext cx="906512" cy="1529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661B7AF-59D1-315B-ED41-DE7F1F6A9607}"/>
              </a:ext>
            </a:extLst>
          </p:cNvPr>
          <p:cNvSpPr/>
          <p:nvPr/>
        </p:nvSpPr>
        <p:spPr>
          <a:xfrm>
            <a:off x="6950033" y="5175682"/>
            <a:ext cx="1208546" cy="1823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3695EF5D-3867-0EE0-C584-D82FB2F80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27" y="1095061"/>
            <a:ext cx="522075" cy="307451"/>
          </a:xfrm>
          <a:prstGeom prst="rect">
            <a:avLst/>
          </a:prstGeom>
        </p:spPr>
      </p:pic>
      <p:pic>
        <p:nvPicPr>
          <p:cNvPr id="8" name="Immagine 7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C9B8F766-9BEE-B647-315F-AFFF462F0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821" y="1527709"/>
            <a:ext cx="598538" cy="352480"/>
          </a:xfrm>
          <a:prstGeom prst="rect">
            <a:avLst/>
          </a:prstGeom>
        </p:spPr>
      </p:pic>
      <p:pic>
        <p:nvPicPr>
          <p:cNvPr id="10" name="Immagine 9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6FCFA101-FA83-065E-709D-A8410997D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2" y="1207675"/>
            <a:ext cx="598538" cy="352480"/>
          </a:xfrm>
          <a:prstGeom prst="rect">
            <a:avLst/>
          </a:prstGeom>
        </p:spPr>
      </p:pic>
      <p:pic>
        <p:nvPicPr>
          <p:cNvPr id="12" name="Immagine 11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C0F44704-D1BE-5701-8FE9-0CB99C4EC5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26" y="5197072"/>
            <a:ext cx="429927" cy="2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503C99C1-8399-4E9E-9AC8-502EE4C77523}"/>
              </a:ext>
            </a:extLst>
          </p:cNvPr>
          <p:cNvSpPr/>
          <p:nvPr/>
        </p:nvSpPr>
        <p:spPr>
          <a:xfrm>
            <a:off x="0" y="-22643"/>
            <a:ext cx="12192000" cy="1071709"/>
          </a:xfrm>
          <a:prstGeom prst="rect">
            <a:avLst/>
          </a:prstGeom>
          <a:solidFill>
            <a:srgbClr val="19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32BEE47-6C00-4947-954B-83B3A9B11AF2}"/>
              </a:ext>
            </a:extLst>
          </p:cNvPr>
          <p:cNvSpPr/>
          <p:nvPr/>
        </p:nvSpPr>
        <p:spPr>
          <a:xfrm>
            <a:off x="339631" y="283235"/>
            <a:ext cx="166739" cy="1799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bject 170">
            <a:extLst>
              <a:ext uri="{FF2B5EF4-FFF2-40B4-BE49-F238E27FC236}">
                <a16:creationId xmlns:a16="http://schemas.microsoft.com/office/drawing/2014/main" id="{9D226681-32B8-4F62-A471-664B9987BB56}"/>
              </a:ext>
            </a:extLst>
          </p:cNvPr>
          <p:cNvSpPr txBox="1">
            <a:spLocks/>
          </p:cNvSpPr>
          <p:nvPr/>
        </p:nvSpPr>
        <p:spPr>
          <a:xfrm>
            <a:off x="567368" y="-5327"/>
            <a:ext cx="3937957" cy="900888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400"/>
              </a:lnSpc>
              <a:spcBef>
                <a:spcPts val="1380"/>
              </a:spcBef>
            </a:pPr>
            <a:r>
              <a:rPr lang="it-IT" sz="3200" spc="-290" dirty="0">
                <a:solidFill>
                  <a:srgbClr val="FFFFFF"/>
                </a:solidFill>
              </a:rPr>
              <a:t>La gestione della segnalazione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BC1BE44-0CDD-75CC-265E-9AA84FBE9529}"/>
              </a:ext>
            </a:extLst>
          </p:cNvPr>
          <p:cNvSpPr txBox="1"/>
          <p:nvPr/>
        </p:nvSpPr>
        <p:spPr>
          <a:xfrm>
            <a:off x="377732" y="1135654"/>
            <a:ext cx="1150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questa sezione, viene fornita una panoramica su come gestire la segnalazione tramite la piattaforma.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531A250-3D50-B1D9-A60A-F46C55E46A0E}"/>
              </a:ext>
            </a:extLst>
          </p:cNvPr>
          <p:cNvSpPr txBox="1"/>
          <p:nvPr/>
        </p:nvSpPr>
        <p:spPr>
          <a:xfrm>
            <a:off x="1130206" y="1922430"/>
            <a:ext cx="4375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E384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Per poter accedere, è necessario inserire il codice di 16 cifre generato al momento dell’invio della segnalazione</a:t>
            </a:r>
            <a:endParaRPr lang="it-IT" dirty="0"/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0FCA097C-0985-6E82-9CD8-A00C1A3B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1" y="2599155"/>
            <a:ext cx="5041994" cy="183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" name="Rettangolo 62">
            <a:extLst>
              <a:ext uri="{FF2B5EF4-FFF2-40B4-BE49-F238E27FC236}">
                <a16:creationId xmlns:a16="http://schemas.microsoft.com/office/drawing/2014/main" id="{F4D69BEB-CD7B-475D-9A7D-6C030B2889A7}"/>
              </a:ext>
            </a:extLst>
          </p:cNvPr>
          <p:cNvSpPr/>
          <p:nvPr/>
        </p:nvSpPr>
        <p:spPr>
          <a:xfrm>
            <a:off x="2173036" y="3721010"/>
            <a:ext cx="1409700" cy="404674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64" name="Group 119">
            <a:extLst>
              <a:ext uri="{FF2B5EF4-FFF2-40B4-BE49-F238E27FC236}">
                <a16:creationId xmlns:a16="http://schemas.microsoft.com/office/drawing/2014/main" id="{5B6D2178-FE26-E9B9-39AD-D1995B96A861}"/>
              </a:ext>
            </a:extLst>
          </p:cNvPr>
          <p:cNvGrpSpPr/>
          <p:nvPr/>
        </p:nvGrpSpPr>
        <p:grpSpPr>
          <a:xfrm>
            <a:off x="560781" y="1930990"/>
            <a:ext cx="377777" cy="387798"/>
            <a:chOff x="2103109" y="1602865"/>
            <a:chExt cx="1503841" cy="1503844"/>
          </a:xfrm>
        </p:grpSpPr>
        <p:sp>
          <p:nvSpPr>
            <p:cNvPr id="65" name="Teardrop 121">
              <a:extLst>
                <a:ext uri="{FF2B5EF4-FFF2-40B4-BE49-F238E27FC236}">
                  <a16:creationId xmlns:a16="http://schemas.microsoft.com/office/drawing/2014/main" id="{397D0913-3289-0396-AACA-D2D2DE745B6E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19EFD8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6" name="Oval 124">
              <a:extLst>
                <a:ext uri="{FF2B5EF4-FFF2-40B4-BE49-F238E27FC236}">
                  <a16:creationId xmlns:a16="http://schemas.microsoft.com/office/drawing/2014/main" id="{E46A6E18-8376-DD3C-265A-627B7A149138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05D23AA-6601-013B-6A08-8AA2C4C970A2}"/>
              </a:ext>
            </a:extLst>
          </p:cNvPr>
          <p:cNvSpPr txBox="1"/>
          <p:nvPr/>
        </p:nvSpPr>
        <p:spPr>
          <a:xfrm>
            <a:off x="567368" y="1922430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E98AFFE3-4CBA-572B-E6AE-0B46016D2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078" y="3410999"/>
            <a:ext cx="5038725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9" name="Group 119">
            <a:extLst>
              <a:ext uri="{FF2B5EF4-FFF2-40B4-BE49-F238E27FC236}">
                <a16:creationId xmlns:a16="http://schemas.microsoft.com/office/drawing/2014/main" id="{9C0571B3-6157-BD59-58DB-2508A35BAAFE}"/>
              </a:ext>
            </a:extLst>
          </p:cNvPr>
          <p:cNvGrpSpPr/>
          <p:nvPr/>
        </p:nvGrpSpPr>
        <p:grpSpPr>
          <a:xfrm>
            <a:off x="6622812" y="2769190"/>
            <a:ext cx="377777" cy="387798"/>
            <a:chOff x="2103109" y="1602865"/>
            <a:chExt cx="1503841" cy="1503844"/>
          </a:xfrm>
        </p:grpSpPr>
        <p:sp>
          <p:nvSpPr>
            <p:cNvPr id="70" name="Teardrop 121">
              <a:extLst>
                <a:ext uri="{FF2B5EF4-FFF2-40B4-BE49-F238E27FC236}">
                  <a16:creationId xmlns:a16="http://schemas.microsoft.com/office/drawing/2014/main" id="{3B162176-CC7B-575A-B16A-D7967717463D}"/>
                </a:ext>
              </a:extLst>
            </p:cNvPr>
            <p:cNvSpPr/>
            <p:nvPr/>
          </p:nvSpPr>
          <p:spPr bwMode="gray">
            <a:xfrm rot="8100000">
              <a:off x="2103109" y="1602865"/>
              <a:ext cx="1503841" cy="1503844"/>
            </a:xfrm>
            <a:prstGeom prst="teardrop">
              <a:avLst/>
            </a:prstGeom>
            <a:solidFill>
              <a:srgbClr val="19EFD8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71" name="Oval 124">
              <a:extLst>
                <a:ext uri="{FF2B5EF4-FFF2-40B4-BE49-F238E27FC236}">
                  <a16:creationId xmlns:a16="http://schemas.microsoft.com/office/drawing/2014/main" id="{FC0559F0-0C77-6104-F520-1D23D9094B98}"/>
                </a:ext>
              </a:extLst>
            </p:cNvPr>
            <p:cNvSpPr/>
            <p:nvPr/>
          </p:nvSpPr>
          <p:spPr bwMode="gray">
            <a:xfrm>
              <a:off x="2303206" y="1758652"/>
              <a:ext cx="1119070" cy="1119071"/>
            </a:xfrm>
            <a:prstGeom prst="ellipse">
              <a:avLst/>
            </a:prstGeom>
            <a:solidFill>
              <a:sysClr val="window" lastClr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66675" tIns="66675" rIns="66675" bIns="66675"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2659DEC4-77B7-C4AE-DC78-9FDDA06849D8}"/>
              </a:ext>
            </a:extLst>
          </p:cNvPr>
          <p:cNvSpPr txBox="1"/>
          <p:nvPr/>
        </p:nvSpPr>
        <p:spPr>
          <a:xfrm>
            <a:off x="6629399" y="2760630"/>
            <a:ext cx="421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2000" b="1" dirty="0">
                <a:solidFill>
                  <a:prstClr val="black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it-IT" b="1" dirty="0">
              <a:solidFill>
                <a:prstClr val="black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E2D3D374-B40B-B5F5-3BD4-AB6C23C9A70F}"/>
              </a:ext>
            </a:extLst>
          </p:cNvPr>
          <p:cNvSpPr txBox="1"/>
          <p:nvPr/>
        </p:nvSpPr>
        <p:spPr>
          <a:xfrm>
            <a:off x="7082372" y="2692788"/>
            <a:ext cx="4585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2E384D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Completato il passaggio, si accede alla pagina della segnalazione. Nella slide successiva, viene fornita una descrizione della pagina</a:t>
            </a:r>
            <a:endParaRPr lang="it-IT" dirty="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61557B9E-66F1-A3CE-56F7-93044A1FA192}"/>
              </a:ext>
            </a:extLst>
          </p:cNvPr>
          <p:cNvSpPr/>
          <p:nvPr/>
        </p:nvSpPr>
        <p:spPr>
          <a:xfrm>
            <a:off x="11135377" y="165918"/>
            <a:ext cx="746219" cy="73589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5" name="object 16">
            <a:extLst>
              <a:ext uri="{FF2B5EF4-FFF2-40B4-BE49-F238E27FC236}">
                <a16:creationId xmlns:a16="http://schemas.microsoft.com/office/drawing/2014/main" id="{0B802FC8-C2E6-889B-0B47-BE3A9B17E30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13697" y="306618"/>
            <a:ext cx="589578" cy="45449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034968-7CD7-F559-C6C5-AA886F03B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85" y="4805710"/>
            <a:ext cx="1393287" cy="183327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491F849-4965-7888-A5E5-731B340A0B54}"/>
              </a:ext>
            </a:extLst>
          </p:cNvPr>
          <p:cNvSpPr/>
          <p:nvPr/>
        </p:nvSpPr>
        <p:spPr>
          <a:xfrm>
            <a:off x="377732" y="3160740"/>
            <a:ext cx="820753" cy="177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100341-585B-1342-3761-C851AE466C1A}"/>
              </a:ext>
            </a:extLst>
          </p:cNvPr>
          <p:cNvSpPr/>
          <p:nvPr/>
        </p:nvSpPr>
        <p:spPr>
          <a:xfrm>
            <a:off x="6629399" y="3721010"/>
            <a:ext cx="1049075" cy="175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A5D11BDE-E526-FB19-5E71-F82327A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9" y="3211147"/>
            <a:ext cx="598538" cy="352480"/>
          </a:xfrm>
          <a:prstGeom prst="rect">
            <a:avLst/>
          </a:prstGeom>
        </p:spPr>
      </p:pic>
      <p:pic>
        <p:nvPicPr>
          <p:cNvPr id="6" name="Immagine 5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B473C214-1BD4-CC4D-C62B-AD2B3E0AE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97" y="3720712"/>
            <a:ext cx="598538" cy="35248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6AE4770-DEF9-9463-C2D7-5C8CF8DA46DA}"/>
              </a:ext>
            </a:extLst>
          </p:cNvPr>
          <p:cNvSpPr/>
          <p:nvPr/>
        </p:nvSpPr>
        <p:spPr>
          <a:xfrm>
            <a:off x="7051042" y="6107837"/>
            <a:ext cx="184259" cy="150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296B0A4-9230-F8F4-9DB9-63618A5DA692}"/>
              </a:ext>
            </a:extLst>
          </p:cNvPr>
          <p:cNvSpPr/>
          <p:nvPr/>
        </p:nvSpPr>
        <p:spPr>
          <a:xfrm>
            <a:off x="341224" y="2603491"/>
            <a:ext cx="5073324" cy="2202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43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DF05FF6-9A61-2D58-DECA-D0DAE0F2B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034" y="2647912"/>
            <a:ext cx="3605069" cy="254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C51BE3C8-3ECA-CE54-4EC4-97B6B520E4B6}"/>
              </a:ext>
            </a:extLst>
          </p:cNvPr>
          <p:cNvSpPr/>
          <p:nvPr/>
        </p:nvSpPr>
        <p:spPr>
          <a:xfrm>
            <a:off x="377732" y="571500"/>
            <a:ext cx="4273738" cy="5791200"/>
          </a:xfrm>
          <a:prstGeom prst="rect">
            <a:avLst/>
          </a:prstGeom>
          <a:noFill/>
          <a:ln w="19050">
            <a:solidFill>
              <a:schemeClr val="tx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548805-458C-828C-0C69-0D382FDD34FB}"/>
              </a:ext>
            </a:extLst>
          </p:cNvPr>
          <p:cNvSpPr/>
          <p:nvPr/>
        </p:nvSpPr>
        <p:spPr>
          <a:xfrm>
            <a:off x="506370" y="1294638"/>
            <a:ext cx="3998955" cy="5151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25B5C22D-2ACE-3AEC-836B-AD642DA4F7F2}"/>
              </a:ext>
            </a:extLst>
          </p:cNvPr>
          <p:cNvSpPr/>
          <p:nvPr/>
        </p:nvSpPr>
        <p:spPr>
          <a:xfrm>
            <a:off x="506369" y="1897049"/>
            <a:ext cx="3998955" cy="3540786"/>
          </a:xfrm>
          <a:prstGeom prst="rect">
            <a:avLst/>
          </a:prstGeom>
          <a:noFill/>
          <a:ln w="19050">
            <a:solidFill>
              <a:srgbClr val="24E3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51BE2C14-1A3E-F580-AB94-3D2190EBC308}"/>
              </a:ext>
            </a:extLst>
          </p:cNvPr>
          <p:cNvSpPr/>
          <p:nvPr/>
        </p:nvSpPr>
        <p:spPr>
          <a:xfrm>
            <a:off x="515122" y="5542693"/>
            <a:ext cx="3998955" cy="64758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A20F629-B4D4-C7FF-C6BF-61C22ECE5413}"/>
              </a:ext>
            </a:extLst>
          </p:cNvPr>
          <p:cNvSpPr txBox="1"/>
          <p:nvPr/>
        </p:nvSpPr>
        <p:spPr>
          <a:xfrm>
            <a:off x="1075553" y="1936433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Nella parte centrale sono riportate le </a:t>
            </a:r>
            <a:r>
              <a:rPr lang="it-IT" sz="12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informazioni inerenti la segnalazione</a:t>
            </a:r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effettuata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5A6A79C-D001-45F9-2C3E-421713628FA9}"/>
              </a:ext>
            </a:extLst>
          </p:cNvPr>
          <p:cNvSpPr txBox="1"/>
          <p:nvPr/>
        </p:nvSpPr>
        <p:spPr>
          <a:xfrm>
            <a:off x="1066800" y="1294639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Nella prima parte della schermata è riportato il </a:t>
            </a:r>
            <a:r>
              <a:rPr lang="it-IT" sz="12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codice della segnalazione e la data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90AE1DF-7EEF-928B-129A-6F12EBC6CCB4}"/>
              </a:ext>
            </a:extLst>
          </p:cNvPr>
          <p:cNvSpPr txBox="1"/>
          <p:nvPr/>
        </p:nvSpPr>
        <p:spPr>
          <a:xfrm>
            <a:off x="1062039" y="5583224"/>
            <a:ext cx="3438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Nella parte finale è presente una </a:t>
            </a:r>
            <a:r>
              <a:rPr lang="it-IT" sz="12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chat</a:t>
            </a:r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con cui dialogare in forma anonima con il RPCT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004220D-B47D-CE73-8123-742A91C2664B}"/>
              </a:ext>
            </a:extLst>
          </p:cNvPr>
          <p:cNvGrpSpPr/>
          <p:nvPr/>
        </p:nvGrpSpPr>
        <p:grpSpPr>
          <a:xfrm>
            <a:off x="6842709" y="2112014"/>
            <a:ext cx="4273738" cy="2918839"/>
            <a:chOff x="6879410" y="2214890"/>
            <a:chExt cx="4273738" cy="2918839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31736EA6-41F3-8AE0-7A4E-0152526B5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9410" y="2214890"/>
              <a:ext cx="4273738" cy="29188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B7E71DA0-570A-7077-0DD7-380B53721D7B}"/>
                </a:ext>
              </a:extLst>
            </p:cNvPr>
            <p:cNvSpPr/>
            <p:nvPr/>
          </p:nvSpPr>
          <p:spPr>
            <a:xfrm>
              <a:off x="7424737" y="4619298"/>
              <a:ext cx="542925" cy="14287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55">
            <a:extLst>
              <a:ext uri="{FF2B5EF4-FFF2-40B4-BE49-F238E27FC236}">
                <a16:creationId xmlns:a16="http://schemas.microsoft.com/office/drawing/2014/main" id="{16D5DC78-19BF-32E6-B308-4FDB1D506068}"/>
              </a:ext>
            </a:extLst>
          </p:cNvPr>
          <p:cNvSpPr/>
          <p:nvPr/>
        </p:nvSpPr>
        <p:spPr>
          <a:xfrm>
            <a:off x="515122" y="701282"/>
            <a:ext cx="3915981" cy="463575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it-IT" sz="2400" cap="small" dirty="0">
                <a:solidFill>
                  <a:schemeClr val="accent1"/>
                </a:solidFill>
                <a:latin typeface="MV Boli" panose="02000500030200090000" pitchFamily="2" charset="0"/>
                <a:ea typeface="Tahoma" panose="020B0604030504040204" pitchFamily="34" charset="0"/>
                <a:cs typeface="MV Boli" panose="02000500030200090000" pitchFamily="2" charset="0"/>
              </a:rPr>
              <a:t>Schema della pagina web</a:t>
            </a:r>
            <a:endParaRPr lang="it-IT" sz="2000" cap="small" dirty="0">
              <a:solidFill>
                <a:schemeClr val="accent1"/>
              </a:solidFill>
              <a:latin typeface="MV Boli" panose="02000500030200090000" pitchFamily="2" charset="0"/>
              <a:ea typeface="Tahom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6ADD806-9DBF-13FD-0836-CE180F814AF0}"/>
              </a:ext>
            </a:extLst>
          </p:cNvPr>
          <p:cNvSpPr/>
          <p:nvPr/>
        </p:nvSpPr>
        <p:spPr>
          <a:xfrm>
            <a:off x="572542" y="1363471"/>
            <a:ext cx="504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3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it-IT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54">
            <a:extLst>
              <a:ext uri="{FF2B5EF4-FFF2-40B4-BE49-F238E27FC236}">
                <a16:creationId xmlns:a16="http://schemas.microsoft.com/office/drawing/2014/main" id="{1BE1E246-B0F7-E2D4-7DFC-BEEB7C6427CC}"/>
              </a:ext>
            </a:extLst>
          </p:cNvPr>
          <p:cNvSpPr/>
          <p:nvPr/>
        </p:nvSpPr>
        <p:spPr>
          <a:xfrm>
            <a:off x="410597" y="1825136"/>
            <a:ext cx="760729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it-IT" sz="2000" dirty="0">
              <a:solidFill>
                <a:schemeClr val="accent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id="{5D85F2EB-ABBD-11AF-0327-88C9D48030A2}"/>
              </a:ext>
            </a:extLst>
          </p:cNvPr>
          <p:cNvSpPr/>
          <p:nvPr/>
        </p:nvSpPr>
        <p:spPr>
          <a:xfrm>
            <a:off x="529392" y="5583319"/>
            <a:ext cx="504000" cy="3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32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it-IT" sz="24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510AB32-3B1A-D4EC-95B5-368A500E2B6A}"/>
              </a:ext>
            </a:extLst>
          </p:cNvPr>
          <p:cNvSpPr txBox="1"/>
          <p:nvPr/>
        </p:nvSpPr>
        <p:spPr>
          <a:xfrm>
            <a:off x="5819774" y="807155"/>
            <a:ext cx="5994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Tramite la chat, è possibile dialogare in forma anonima e protetta con la società.</a:t>
            </a:r>
          </a:p>
          <a:p>
            <a:pPr algn="just"/>
            <a:endParaRPr lang="it-IT" sz="1200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28650" algn="just"/>
            <a:r>
              <a:rPr lang="it-IT" sz="12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Il segnalante:</a:t>
            </a:r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può chiedere aggiornamenti sullo stato della segnalazione, sulle attività che sta compiendo la società e – in generale – richiedere aggiornamenti</a:t>
            </a:r>
          </a:p>
          <a:p>
            <a:pPr marL="628650" algn="just"/>
            <a:r>
              <a:rPr lang="it-IT" sz="1200" b="1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Il RPCT:</a:t>
            </a:r>
            <a:r>
              <a:rPr lang="it-IT" sz="12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 può chiedere precisazioni al segnalante in merito alla segnalazione per poter procedere in modo più preciso alle attività investigative</a:t>
            </a:r>
            <a:endParaRPr lang="it-IT" sz="1200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BCC8A62F-FBEA-98DA-24A0-ABD1FB4FAD83}"/>
              </a:ext>
            </a:extLst>
          </p:cNvPr>
          <p:cNvSpPr/>
          <p:nvPr/>
        </p:nvSpPr>
        <p:spPr>
          <a:xfrm>
            <a:off x="6929480" y="5221149"/>
            <a:ext cx="4116726" cy="3997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PRESTA ATTENZIONE!</a:t>
            </a:r>
          </a:p>
        </p:txBody>
      </p:sp>
      <p:pic>
        <p:nvPicPr>
          <p:cNvPr id="32" name="Picture 8" descr="http://t1.gstatic.com/images?q=tbn:ANd9GcTDNtgjhC9GPqYE2iIVFqUmQE8dqzTpV0Cc9OZPHRMC-Y2wk0R6">
            <a:extLst>
              <a:ext uri="{FF2B5EF4-FFF2-40B4-BE49-F238E27FC236}">
                <a16:creationId xmlns:a16="http://schemas.microsoft.com/office/drawing/2014/main" id="{A6E680A4-DB07-ED81-A0A7-65D74357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51" y="5368548"/>
            <a:ext cx="644782" cy="748337"/>
          </a:xfrm>
          <a:prstGeom prst="rect">
            <a:avLst/>
          </a:prstGeom>
          <a:solidFill>
            <a:srgbClr val="24E3FB"/>
          </a:solidFill>
          <a:ln>
            <a:noFill/>
          </a:ln>
        </p:spPr>
      </p:pic>
      <p:sp>
        <p:nvSpPr>
          <p:cNvPr id="33" name="Double Bracket 2">
            <a:extLst>
              <a:ext uri="{FF2B5EF4-FFF2-40B4-BE49-F238E27FC236}">
                <a16:creationId xmlns:a16="http://schemas.microsoft.com/office/drawing/2014/main" id="{2D94E48F-BB22-7EC2-BF15-A00D96804BF3}"/>
              </a:ext>
            </a:extLst>
          </p:cNvPr>
          <p:cNvSpPr/>
          <p:nvPr/>
        </p:nvSpPr>
        <p:spPr>
          <a:xfrm>
            <a:off x="6866413" y="5460459"/>
            <a:ext cx="4273738" cy="828360"/>
          </a:xfrm>
          <a:prstGeom prst="bracketPair">
            <a:avLst>
              <a:gd name="adj" fmla="val 6322"/>
            </a:avLst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just"/>
            <a:r>
              <a:rPr lang="it-IT" sz="1200" dirty="0">
                <a:solidFill>
                  <a:srgbClr val="3C3D3E"/>
                </a:solidFill>
                <a:cs typeface="MV Boli" panose="02000500030200090000" pitchFamily="2" charset="0"/>
              </a:rPr>
              <a:t>Per garantire la riservatezza, </a:t>
            </a:r>
            <a:r>
              <a:rPr lang="it-IT" sz="1200" b="1" dirty="0">
                <a:solidFill>
                  <a:srgbClr val="3C3D3E"/>
                </a:solidFill>
                <a:cs typeface="MV Boli" panose="02000500030200090000" pitchFamily="2" charset="0"/>
              </a:rPr>
              <a:t>nessuna mail verrà trasmessa </a:t>
            </a:r>
            <a:r>
              <a:rPr lang="it-IT" sz="1200" dirty="0">
                <a:solidFill>
                  <a:srgbClr val="3C3D3E"/>
                </a:solidFill>
                <a:cs typeface="MV Boli" panose="02000500030200090000" pitchFamily="2" charset="0"/>
              </a:rPr>
              <a:t>all’indirizzo di posta inserito. Pertanto, per vedere eventuali risposte/ domande della società </a:t>
            </a:r>
            <a:r>
              <a:rPr lang="it-IT" sz="1200" b="1" dirty="0">
                <a:solidFill>
                  <a:srgbClr val="3C3D3E"/>
                </a:solidFill>
                <a:cs typeface="MV Boli" panose="02000500030200090000" pitchFamily="2" charset="0"/>
              </a:rPr>
              <a:t>è necessario accedere alla piattaforma </a:t>
            </a:r>
            <a:r>
              <a:rPr lang="it-IT" sz="1200" dirty="0">
                <a:solidFill>
                  <a:srgbClr val="3C3D3E"/>
                </a:solidFill>
                <a:cs typeface="MV Boli" panose="02000500030200090000" pitchFamily="2" charset="0"/>
              </a:rPr>
              <a:t>e visualizzare il messaggio</a:t>
            </a:r>
            <a:endParaRPr lang="it-IT" sz="1200" b="1" dirty="0">
              <a:solidFill>
                <a:srgbClr val="3C3D3E"/>
              </a:solidFill>
              <a:cs typeface="MV Boli" panose="02000500030200090000" pitchFamily="2" charset="0"/>
            </a:endParaRPr>
          </a:p>
        </p:txBody>
      </p: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64E40185-C955-62B6-5AFB-828147D8FC73}"/>
              </a:ext>
            </a:extLst>
          </p:cNvPr>
          <p:cNvCxnSpPr>
            <a:cxnSpLocks/>
          </p:cNvCxnSpPr>
          <p:nvPr/>
        </p:nvCxnSpPr>
        <p:spPr>
          <a:xfrm>
            <a:off x="5819774" y="571500"/>
            <a:ext cx="5994493" cy="0"/>
          </a:xfrm>
          <a:prstGeom prst="line">
            <a:avLst/>
          </a:prstGeom>
          <a:ln w="19050">
            <a:solidFill>
              <a:srgbClr val="19EFD8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F58D55D3-06D0-6F61-84B7-0A91D3395420}"/>
              </a:ext>
            </a:extLst>
          </p:cNvPr>
          <p:cNvCxnSpPr>
            <a:cxnSpLocks/>
          </p:cNvCxnSpPr>
          <p:nvPr/>
        </p:nvCxnSpPr>
        <p:spPr>
          <a:xfrm>
            <a:off x="5800448" y="571500"/>
            <a:ext cx="19326" cy="5791200"/>
          </a:xfrm>
          <a:prstGeom prst="line">
            <a:avLst/>
          </a:prstGeom>
          <a:ln w="19050">
            <a:solidFill>
              <a:srgbClr val="19EFD8"/>
            </a:solidFill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4EA01CE-6BD2-4CB4-7DF8-6D8A6156D15A}"/>
              </a:ext>
            </a:extLst>
          </p:cNvPr>
          <p:cNvSpPr txBox="1"/>
          <p:nvPr/>
        </p:nvSpPr>
        <p:spPr>
          <a:xfrm>
            <a:off x="7239000" y="324029"/>
            <a:ext cx="319059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FOCUS</a:t>
            </a:r>
          </a:p>
          <a:p>
            <a:pPr algn="ctr"/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L’utilizzo della chat della piattaforma</a:t>
            </a:r>
          </a:p>
        </p:txBody>
      </p:sp>
      <p:pic>
        <p:nvPicPr>
          <p:cNvPr id="38" name="Elemento grafico 37" descr="Freccia linea: leggera curva con riempimento a tinta unita">
            <a:extLst>
              <a:ext uri="{FF2B5EF4-FFF2-40B4-BE49-F238E27FC236}">
                <a16:creationId xmlns:a16="http://schemas.microsoft.com/office/drawing/2014/main" id="{D208D03B-1D09-86B0-6FD8-3416ACE54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239745">
            <a:off x="4288595" y="5481739"/>
            <a:ext cx="1467016" cy="572881"/>
          </a:xfrm>
          <a:prstGeom prst="rect">
            <a:avLst/>
          </a:prstGeom>
        </p:spPr>
      </p:pic>
      <p:pic>
        <p:nvPicPr>
          <p:cNvPr id="40" name="object 41">
            <a:extLst>
              <a:ext uri="{FF2B5EF4-FFF2-40B4-BE49-F238E27FC236}">
                <a16:creationId xmlns:a16="http://schemas.microsoft.com/office/drawing/2014/main" id="{5A552D4C-9F8D-013E-0270-7659D58F425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75855" y="1578490"/>
            <a:ext cx="180009" cy="179997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7AEAECB-012A-7FCA-882E-44B4CDD1CB23}"/>
              </a:ext>
            </a:extLst>
          </p:cNvPr>
          <p:cNvGrpSpPr/>
          <p:nvPr/>
        </p:nvGrpSpPr>
        <p:grpSpPr>
          <a:xfrm>
            <a:off x="6140872" y="1165687"/>
            <a:ext cx="314993" cy="269966"/>
            <a:chOff x="6140872" y="1165687"/>
            <a:chExt cx="314993" cy="269966"/>
          </a:xfrm>
        </p:grpSpPr>
        <p:pic>
          <p:nvPicPr>
            <p:cNvPr id="39" name="object 41">
              <a:extLst>
                <a:ext uri="{FF2B5EF4-FFF2-40B4-BE49-F238E27FC236}">
                  <a16:creationId xmlns:a16="http://schemas.microsoft.com/office/drawing/2014/main" id="{9BB4DD6D-DED1-237D-42FE-8269123BE77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5856" y="1204639"/>
              <a:ext cx="180009" cy="179997"/>
            </a:xfrm>
            <a:prstGeom prst="rect">
              <a:avLst/>
            </a:prstGeom>
          </p:spPr>
        </p:pic>
        <p:pic>
          <p:nvPicPr>
            <p:cNvPr id="41" name="Elemento grafico 40" descr="Freccia a destra con riempimento a tinta unita">
              <a:extLst>
                <a:ext uri="{FF2B5EF4-FFF2-40B4-BE49-F238E27FC236}">
                  <a16:creationId xmlns:a16="http://schemas.microsoft.com/office/drawing/2014/main" id="{9356F1D4-57D0-AA3E-0577-2F04D8F83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40872" y="1165687"/>
              <a:ext cx="269966" cy="269966"/>
            </a:xfrm>
            <a:prstGeom prst="rect">
              <a:avLst/>
            </a:prstGeom>
          </p:spPr>
        </p:pic>
      </p:grpSp>
      <p:pic>
        <p:nvPicPr>
          <p:cNvPr id="42" name="Elemento grafico 41" descr="Freccia a destra con riempimento a tinta unita">
            <a:extLst>
              <a:ext uri="{FF2B5EF4-FFF2-40B4-BE49-F238E27FC236}">
                <a16:creationId xmlns:a16="http://schemas.microsoft.com/office/drawing/2014/main" id="{DDCB9C3A-8184-8FB6-BA83-AF9DC6C7EB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40872" y="1525471"/>
            <a:ext cx="269966" cy="269966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CAB8C3A3-3501-C95E-06F8-13862F3E75B3}"/>
              </a:ext>
            </a:extLst>
          </p:cNvPr>
          <p:cNvSpPr/>
          <p:nvPr/>
        </p:nvSpPr>
        <p:spPr>
          <a:xfrm>
            <a:off x="6325880" y="5192426"/>
            <a:ext cx="5036062" cy="1200329"/>
          </a:xfrm>
          <a:prstGeom prst="roundRect">
            <a:avLst/>
          </a:prstGeom>
          <a:noFill/>
          <a:ln w="28575">
            <a:solidFill>
              <a:srgbClr val="FFD6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8E4398-0A74-49F9-97C1-FD8EA50CDCF0}"/>
              </a:ext>
            </a:extLst>
          </p:cNvPr>
          <p:cNvSpPr/>
          <p:nvPr/>
        </p:nvSpPr>
        <p:spPr>
          <a:xfrm>
            <a:off x="7075503" y="4261282"/>
            <a:ext cx="1118586" cy="2551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Elementi grafici, Carattere, logo&#10;&#10;Descrizione generata automaticamente">
            <a:extLst>
              <a:ext uri="{FF2B5EF4-FFF2-40B4-BE49-F238E27FC236}">
                <a16:creationId xmlns:a16="http://schemas.microsoft.com/office/drawing/2014/main" id="{BE737F8D-EA19-CDCA-A68C-038C1602F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78" y="4182545"/>
            <a:ext cx="598538" cy="3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8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6">
            <a:extLst>
              <a:ext uri="{FF2B5EF4-FFF2-40B4-BE49-F238E27FC236}">
                <a16:creationId xmlns:a16="http://schemas.microsoft.com/office/drawing/2014/main" id="{2A84CCE4-F7E2-4ACA-8BEE-29B4EE6B0BED}"/>
              </a:ext>
            </a:extLst>
          </p:cNvPr>
          <p:cNvSpPr>
            <a:spLocks/>
          </p:cNvSpPr>
          <p:nvPr/>
        </p:nvSpPr>
        <p:spPr bwMode="auto">
          <a:xfrm flipH="1">
            <a:off x="5946809" y="5002908"/>
            <a:ext cx="2093184" cy="1026951"/>
          </a:xfrm>
          <a:custGeom>
            <a:avLst/>
            <a:gdLst>
              <a:gd name="T0" fmla="*/ 1104 w 1104"/>
              <a:gd name="T1" fmla="*/ 12 h 541"/>
              <a:gd name="T2" fmla="*/ 1100 w 1104"/>
              <a:gd name="T3" fmla="*/ 28 h 541"/>
              <a:gd name="T4" fmla="*/ 1096 w 1104"/>
              <a:gd name="T5" fmla="*/ 43 h 541"/>
              <a:gd name="T6" fmla="*/ 1085 w 1104"/>
              <a:gd name="T7" fmla="*/ 70 h 541"/>
              <a:gd name="T8" fmla="*/ 1071 w 1104"/>
              <a:gd name="T9" fmla="*/ 97 h 541"/>
              <a:gd name="T10" fmla="*/ 1055 w 1104"/>
              <a:gd name="T11" fmla="*/ 122 h 541"/>
              <a:gd name="T12" fmla="*/ 1037 w 1104"/>
              <a:gd name="T13" fmla="*/ 145 h 541"/>
              <a:gd name="T14" fmla="*/ 1027 w 1104"/>
              <a:gd name="T15" fmla="*/ 156 h 541"/>
              <a:gd name="T16" fmla="*/ 1017 w 1104"/>
              <a:gd name="T17" fmla="*/ 166 h 541"/>
              <a:gd name="T18" fmla="*/ 995 w 1104"/>
              <a:gd name="T19" fmla="*/ 186 h 541"/>
              <a:gd name="T20" fmla="*/ 984 w 1104"/>
              <a:gd name="T21" fmla="*/ 195 h 541"/>
              <a:gd name="T22" fmla="*/ 972 w 1104"/>
              <a:gd name="T23" fmla="*/ 203 h 541"/>
              <a:gd name="T24" fmla="*/ 960 w 1104"/>
              <a:gd name="T25" fmla="*/ 211 h 541"/>
              <a:gd name="T26" fmla="*/ 947 w 1104"/>
              <a:gd name="T27" fmla="*/ 218 h 541"/>
              <a:gd name="T28" fmla="*/ 922 w 1104"/>
              <a:gd name="T29" fmla="*/ 230 h 541"/>
              <a:gd name="T30" fmla="*/ 895 w 1104"/>
              <a:gd name="T31" fmla="*/ 241 h 541"/>
              <a:gd name="T32" fmla="*/ 868 w 1104"/>
              <a:gd name="T33" fmla="*/ 249 h 541"/>
              <a:gd name="T34" fmla="*/ 841 w 1104"/>
              <a:gd name="T35" fmla="*/ 256 h 541"/>
              <a:gd name="T36" fmla="*/ 813 w 1104"/>
              <a:gd name="T37" fmla="*/ 260 h 541"/>
              <a:gd name="T38" fmla="*/ 786 w 1104"/>
              <a:gd name="T39" fmla="*/ 263 h 541"/>
              <a:gd name="T40" fmla="*/ 759 w 1104"/>
              <a:gd name="T41" fmla="*/ 265 h 541"/>
              <a:gd name="T42" fmla="*/ 757 w 1104"/>
              <a:gd name="T43" fmla="*/ 265 h 541"/>
              <a:gd name="T44" fmla="*/ 756 w 1104"/>
              <a:gd name="T45" fmla="*/ 265 h 541"/>
              <a:gd name="T46" fmla="*/ 704 w 1104"/>
              <a:gd name="T47" fmla="*/ 263 h 541"/>
              <a:gd name="T48" fmla="*/ 652 w 1104"/>
              <a:gd name="T49" fmla="*/ 264 h 541"/>
              <a:gd name="T50" fmla="*/ 547 w 1104"/>
              <a:gd name="T51" fmla="*/ 271 h 541"/>
              <a:gd name="T52" fmla="*/ 339 w 1104"/>
              <a:gd name="T53" fmla="*/ 308 h 541"/>
              <a:gd name="T54" fmla="*/ 146 w 1104"/>
              <a:gd name="T55" fmla="*/ 391 h 541"/>
              <a:gd name="T56" fmla="*/ 103 w 1104"/>
              <a:gd name="T57" fmla="*/ 421 h 541"/>
              <a:gd name="T58" fmla="*/ 64 w 1104"/>
              <a:gd name="T59" fmla="*/ 457 h 541"/>
              <a:gd name="T60" fmla="*/ 29 w 1104"/>
              <a:gd name="T61" fmla="*/ 497 h 541"/>
              <a:gd name="T62" fmla="*/ 0 w 1104"/>
              <a:gd name="T63" fmla="*/ 541 h 541"/>
              <a:gd name="T64" fmla="*/ 26 w 1104"/>
              <a:gd name="T65" fmla="*/ 495 h 541"/>
              <a:gd name="T66" fmla="*/ 59 w 1104"/>
              <a:gd name="T67" fmla="*/ 452 h 541"/>
              <a:gd name="T68" fmla="*/ 97 w 1104"/>
              <a:gd name="T69" fmla="*/ 414 h 541"/>
              <a:gd name="T70" fmla="*/ 139 w 1104"/>
              <a:gd name="T71" fmla="*/ 380 h 541"/>
              <a:gd name="T72" fmla="*/ 332 w 1104"/>
              <a:gd name="T73" fmla="*/ 284 h 541"/>
              <a:gd name="T74" fmla="*/ 542 w 1104"/>
              <a:gd name="T75" fmla="*/ 233 h 541"/>
              <a:gd name="T76" fmla="*/ 649 w 1104"/>
              <a:gd name="T77" fmla="*/ 220 h 541"/>
              <a:gd name="T78" fmla="*/ 703 w 1104"/>
              <a:gd name="T79" fmla="*/ 216 h 541"/>
              <a:gd name="T80" fmla="*/ 758 w 1104"/>
              <a:gd name="T81" fmla="*/ 214 h 541"/>
              <a:gd name="T82" fmla="*/ 756 w 1104"/>
              <a:gd name="T83" fmla="*/ 214 h 541"/>
              <a:gd name="T84" fmla="*/ 780 w 1104"/>
              <a:gd name="T85" fmla="*/ 211 h 541"/>
              <a:gd name="T86" fmla="*/ 804 w 1104"/>
              <a:gd name="T87" fmla="*/ 207 h 541"/>
              <a:gd name="T88" fmla="*/ 828 w 1104"/>
              <a:gd name="T89" fmla="*/ 201 h 541"/>
              <a:gd name="T90" fmla="*/ 851 w 1104"/>
              <a:gd name="T91" fmla="*/ 194 h 541"/>
              <a:gd name="T92" fmla="*/ 873 w 1104"/>
              <a:gd name="T93" fmla="*/ 185 h 541"/>
              <a:gd name="T94" fmla="*/ 895 w 1104"/>
              <a:gd name="T95" fmla="*/ 175 h 541"/>
              <a:gd name="T96" fmla="*/ 915 w 1104"/>
              <a:gd name="T97" fmla="*/ 163 h 541"/>
              <a:gd name="T98" fmla="*/ 924 w 1104"/>
              <a:gd name="T99" fmla="*/ 156 h 541"/>
              <a:gd name="T100" fmla="*/ 934 w 1104"/>
              <a:gd name="T101" fmla="*/ 150 h 541"/>
              <a:gd name="T102" fmla="*/ 943 w 1104"/>
              <a:gd name="T103" fmla="*/ 142 h 541"/>
              <a:gd name="T104" fmla="*/ 951 w 1104"/>
              <a:gd name="T105" fmla="*/ 135 h 541"/>
              <a:gd name="T106" fmla="*/ 967 w 1104"/>
              <a:gd name="T107" fmla="*/ 118 h 541"/>
              <a:gd name="T108" fmla="*/ 975 w 1104"/>
              <a:gd name="T109" fmla="*/ 109 h 541"/>
              <a:gd name="T110" fmla="*/ 982 w 1104"/>
              <a:gd name="T111" fmla="*/ 100 h 541"/>
              <a:gd name="T112" fmla="*/ 994 w 1104"/>
              <a:gd name="T113" fmla="*/ 81 h 541"/>
              <a:gd name="T114" fmla="*/ 1005 w 1104"/>
              <a:gd name="T115" fmla="*/ 61 h 541"/>
              <a:gd name="T116" fmla="*/ 1014 w 1104"/>
              <a:gd name="T117" fmla="*/ 41 h 541"/>
              <a:gd name="T118" fmla="*/ 1021 w 1104"/>
              <a:gd name="T119" fmla="*/ 19 h 541"/>
              <a:gd name="T120" fmla="*/ 1023 w 1104"/>
              <a:gd name="T121" fmla="*/ 9 h 541"/>
              <a:gd name="T122" fmla="*/ 1025 w 1104"/>
              <a:gd name="T123" fmla="*/ 0 h 541"/>
              <a:gd name="T124" fmla="*/ 1104 w 1104"/>
              <a:gd name="T125" fmla="*/ 12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4" h="541">
                <a:moveTo>
                  <a:pt x="1104" y="12"/>
                </a:moveTo>
                <a:cubicBezTo>
                  <a:pt x="1103" y="19"/>
                  <a:pt x="1102" y="23"/>
                  <a:pt x="1100" y="28"/>
                </a:cubicBezTo>
                <a:cubicBezTo>
                  <a:pt x="1099" y="33"/>
                  <a:pt x="1097" y="38"/>
                  <a:pt x="1096" y="43"/>
                </a:cubicBezTo>
                <a:cubicBezTo>
                  <a:pt x="1093" y="52"/>
                  <a:pt x="1089" y="62"/>
                  <a:pt x="1085" y="70"/>
                </a:cubicBezTo>
                <a:cubicBezTo>
                  <a:pt x="1080" y="79"/>
                  <a:pt x="1076" y="88"/>
                  <a:pt x="1071" y="97"/>
                </a:cubicBezTo>
                <a:cubicBezTo>
                  <a:pt x="1066" y="105"/>
                  <a:pt x="1061" y="114"/>
                  <a:pt x="1055" y="122"/>
                </a:cubicBezTo>
                <a:cubicBezTo>
                  <a:pt x="1050" y="130"/>
                  <a:pt x="1044" y="137"/>
                  <a:pt x="1037" y="145"/>
                </a:cubicBezTo>
                <a:cubicBezTo>
                  <a:pt x="1034" y="149"/>
                  <a:pt x="1031" y="152"/>
                  <a:pt x="1027" y="156"/>
                </a:cubicBezTo>
                <a:cubicBezTo>
                  <a:pt x="1024" y="159"/>
                  <a:pt x="1021" y="163"/>
                  <a:pt x="1017" y="166"/>
                </a:cubicBezTo>
                <a:cubicBezTo>
                  <a:pt x="1010" y="173"/>
                  <a:pt x="1003" y="179"/>
                  <a:pt x="995" y="186"/>
                </a:cubicBezTo>
                <a:cubicBezTo>
                  <a:pt x="984" y="195"/>
                  <a:pt x="984" y="195"/>
                  <a:pt x="984" y="195"/>
                </a:cubicBezTo>
                <a:cubicBezTo>
                  <a:pt x="972" y="203"/>
                  <a:pt x="972" y="203"/>
                  <a:pt x="972" y="203"/>
                </a:cubicBezTo>
                <a:cubicBezTo>
                  <a:pt x="968" y="206"/>
                  <a:pt x="964" y="208"/>
                  <a:pt x="960" y="211"/>
                </a:cubicBezTo>
                <a:cubicBezTo>
                  <a:pt x="956" y="213"/>
                  <a:pt x="952" y="216"/>
                  <a:pt x="947" y="218"/>
                </a:cubicBezTo>
                <a:cubicBezTo>
                  <a:pt x="939" y="222"/>
                  <a:pt x="930" y="227"/>
                  <a:pt x="922" y="230"/>
                </a:cubicBezTo>
                <a:cubicBezTo>
                  <a:pt x="913" y="234"/>
                  <a:pt x="904" y="238"/>
                  <a:pt x="895" y="241"/>
                </a:cubicBezTo>
                <a:cubicBezTo>
                  <a:pt x="886" y="244"/>
                  <a:pt x="877" y="247"/>
                  <a:pt x="868" y="249"/>
                </a:cubicBezTo>
                <a:cubicBezTo>
                  <a:pt x="859" y="252"/>
                  <a:pt x="850" y="254"/>
                  <a:pt x="841" y="256"/>
                </a:cubicBezTo>
                <a:cubicBezTo>
                  <a:pt x="832" y="258"/>
                  <a:pt x="823" y="259"/>
                  <a:pt x="813" y="260"/>
                </a:cubicBezTo>
                <a:cubicBezTo>
                  <a:pt x="804" y="261"/>
                  <a:pt x="795" y="262"/>
                  <a:pt x="786" y="263"/>
                </a:cubicBezTo>
                <a:cubicBezTo>
                  <a:pt x="759" y="265"/>
                  <a:pt x="759" y="265"/>
                  <a:pt x="759" y="265"/>
                </a:cubicBezTo>
                <a:cubicBezTo>
                  <a:pt x="757" y="265"/>
                  <a:pt x="757" y="265"/>
                  <a:pt x="757" y="265"/>
                </a:cubicBezTo>
                <a:cubicBezTo>
                  <a:pt x="756" y="265"/>
                  <a:pt x="756" y="265"/>
                  <a:pt x="756" y="265"/>
                </a:cubicBezTo>
                <a:cubicBezTo>
                  <a:pt x="740" y="264"/>
                  <a:pt x="722" y="263"/>
                  <a:pt x="704" y="263"/>
                </a:cubicBezTo>
                <a:cubicBezTo>
                  <a:pt x="687" y="263"/>
                  <a:pt x="669" y="263"/>
                  <a:pt x="652" y="264"/>
                </a:cubicBezTo>
                <a:cubicBezTo>
                  <a:pt x="617" y="265"/>
                  <a:pt x="582" y="267"/>
                  <a:pt x="547" y="271"/>
                </a:cubicBezTo>
                <a:cubicBezTo>
                  <a:pt x="477" y="278"/>
                  <a:pt x="407" y="289"/>
                  <a:pt x="339" y="308"/>
                </a:cubicBezTo>
                <a:cubicBezTo>
                  <a:pt x="272" y="327"/>
                  <a:pt x="206" y="353"/>
                  <a:pt x="146" y="391"/>
                </a:cubicBezTo>
                <a:cubicBezTo>
                  <a:pt x="131" y="400"/>
                  <a:pt x="117" y="410"/>
                  <a:pt x="103" y="421"/>
                </a:cubicBezTo>
                <a:cubicBezTo>
                  <a:pt x="89" y="432"/>
                  <a:pt x="76" y="444"/>
                  <a:pt x="64" y="457"/>
                </a:cubicBezTo>
                <a:cubicBezTo>
                  <a:pt x="51" y="469"/>
                  <a:pt x="39" y="482"/>
                  <a:pt x="29" y="497"/>
                </a:cubicBezTo>
                <a:cubicBezTo>
                  <a:pt x="18" y="511"/>
                  <a:pt x="9" y="526"/>
                  <a:pt x="0" y="541"/>
                </a:cubicBezTo>
                <a:cubicBezTo>
                  <a:pt x="8" y="525"/>
                  <a:pt x="17" y="510"/>
                  <a:pt x="26" y="495"/>
                </a:cubicBezTo>
                <a:cubicBezTo>
                  <a:pt x="36" y="480"/>
                  <a:pt x="47" y="466"/>
                  <a:pt x="59" y="452"/>
                </a:cubicBezTo>
                <a:cubicBezTo>
                  <a:pt x="71" y="439"/>
                  <a:pt x="84" y="426"/>
                  <a:pt x="97" y="414"/>
                </a:cubicBezTo>
                <a:cubicBezTo>
                  <a:pt x="110" y="402"/>
                  <a:pt x="124" y="391"/>
                  <a:pt x="139" y="380"/>
                </a:cubicBezTo>
                <a:cubicBezTo>
                  <a:pt x="198" y="338"/>
                  <a:pt x="264" y="308"/>
                  <a:pt x="332" y="284"/>
                </a:cubicBezTo>
                <a:cubicBezTo>
                  <a:pt x="400" y="261"/>
                  <a:pt x="471" y="244"/>
                  <a:pt x="542" y="233"/>
                </a:cubicBezTo>
                <a:cubicBezTo>
                  <a:pt x="577" y="227"/>
                  <a:pt x="613" y="223"/>
                  <a:pt x="649" y="220"/>
                </a:cubicBezTo>
                <a:cubicBezTo>
                  <a:pt x="667" y="218"/>
                  <a:pt x="685" y="217"/>
                  <a:pt x="703" y="216"/>
                </a:cubicBezTo>
                <a:cubicBezTo>
                  <a:pt x="721" y="215"/>
                  <a:pt x="739" y="214"/>
                  <a:pt x="758" y="214"/>
                </a:cubicBezTo>
                <a:cubicBezTo>
                  <a:pt x="756" y="214"/>
                  <a:pt x="756" y="214"/>
                  <a:pt x="756" y="214"/>
                </a:cubicBezTo>
                <a:cubicBezTo>
                  <a:pt x="780" y="211"/>
                  <a:pt x="780" y="211"/>
                  <a:pt x="780" y="211"/>
                </a:cubicBezTo>
                <a:cubicBezTo>
                  <a:pt x="788" y="210"/>
                  <a:pt x="796" y="208"/>
                  <a:pt x="804" y="207"/>
                </a:cubicBezTo>
                <a:cubicBezTo>
                  <a:pt x="812" y="205"/>
                  <a:pt x="820" y="203"/>
                  <a:pt x="828" y="201"/>
                </a:cubicBezTo>
                <a:cubicBezTo>
                  <a:pt x="836" y="199"/>
                  <a:pt x="844" y="197"/>
                  <a:pt x="851" y="194"/>
                </a:cubicBezTo>
                <a:cubicBezTo>
                  <a:pt x="859" y="191"/>
                  <a:pt x="866" y="188"/>
                  <a:pt x="873" y="185"/>
                </a:cubicBezTo>
                <a:cubicBezTo>
                  <a:pt x="881" y="182"/>
                  <a:pt x="888" y="178"/>
                  <a:pt x="895" y="175"/>
                </a:cubicBezTo>
                <a:cubicBezTo>
                  <a:pt x="902" y="171"/>
                  <a:pt x="908" y="167"/>
                  <a:pt x="915" y="163"/>
                </a:cubicBezTo>
                <a:cubicBezTo>
                  <a:pt x="918" y="161"/>
                  <a:pt x="921" y="159"/>
                  <a:pt x="924" y="156"/>
                </a:cubicBezTo>
                <a:cubicBezTo>
                  <a:pt x="928" y="154"/>
                  <a:pt x="931" y="152"/>
                  <a:pt x="934" y="150"/>
                </a:cubicBezTo>
                <a:cubicBezTo>
                  <a:pt x="943" y="142"/>
                  <a:pt x="943" y="142"/>
                  <a:pt x="943" y="142"/>
                </a:cubicBezTo>
                <a:cubicBezTo>
                  <a:pt x="951" y="135"/>
                  <a:pt x="951" y="135"/>
                  <a:pt x="951" y="135"/>
                </a:cubicBezTo>
                <a:cubicBezTo>
                  <a:pt x="957" y="129"/>
                  <a:pt x="962" y="124"/>
                  <a:pt x="967" y="118"/>
                </a:cubicBezTo>
                <a:cubicBezTo>
                  <a:pt x="970" y="115"/>
                  <a:pt x="972" y="112"/>
                  <a:pt x="975" y="109"/>
                </a:cubicBezTo>
                <a:cubicBezTo>
                  <a:pt x="977" y="106"/>
                  <a:pt x="979" y="103"/>
                  <a:pt x="982" y="100"/>
                </a:cubicBezTo>
                <a:cubicBezTo>
                  <a:pt x="986" y="94"/>
                  <a:pt x="990" y="88"/>
                  <a:pt x="994" y="81"/>
                </a:cubicBezTo>
                <a:cubicBezTo>
                  <a:pt x="998" y="75"/>
                  <a:pt x="1002" y="68"/>
                  <a:pt x="1005" y="61"/>
                </a:cubicBezTo>
                <a:cubicBezTo>
                  <a:pt x="1008" y="55"/>
                  <a:pt x="1011" y="48"/>
                  <a:pt x="1014" y="41"/>
                </a:cubicBezTo>
                <a:cubicBezTo>
                  <a:pt x="1016" y="34"/>
                  <a:pt x="1019" y="26"/>
                  <a:pt x="1021" y="19"/>
                </a:cubicBezTo>
                <a:cubicBezTo>
                  <a:pt x="1021" y="16"/>
                  <a:pt x="1022" y="12"/>
                  <a:pt x="1023" y="9"/>
                </a:cubicBezTo>
                <a:cubicBezTo>
                  <a:pt x="1024" y="5"/>
                  <a:pt x="1024" y="2"/>
                  <a:pt x="1025" y="0"/>
                </a:cubicBezTo>
                <a:lnTo>
                  <a:pt x="1104" y="1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 16">
            <a:extLst>
              <a:ext uri="{FF2B5EF4-FFF2-40B4-BE49-F238E27FC236}">
                <a16:creationId xmlns:a16="http://schemas.microsoft.com/office/drawing/2014/main" id="{42CF3AAA-4A47-40AF-98F5-16DCCF3E0B25}"/>
              </a:ext>
            </a:extLst>
          </p:cNvPr>
          <p:cNvSpPr>
            <a:spLocks/>
          </p:cNvSpPr>
          <p:nvPr/>
        </p:nvSpPr>
        <p:spPr bwMode="auto">
          <a:xfrm flipH="1">
            <a:off x="5946809" y="5036878"/>
            <a:ext cx="1609022" cy="1026951"/>
          </a:xfrm>
          <a:custGeom>
            <a:avLst/>
            <a:gdLst>
              <a:gd name="T0" fmla="*/ 1104 w 1104"/>
              <a:gd name="T1" fmla="*/ 12 h 541"/>
              <a:gd name="T2" fmla="*/ 1100 w 1104"/>
              <a:gd name="T3" fmla="*/ 28 h 541"/>
              <a:gd name="T4" fmla="*/ 1096 w 1104"/>
              <a:gd name="T5" fmla="*/ 43 h 541"/>
              <a:gd name="T6" fmla="*/ 1085 w 1104"/>
              <a:gd name="T7" fmla="*/ 70 h 541"/>
              <a:gd name="T8" fmla="*/ 1071 w 1104"/>
              <a:gd name="T9" fmla="*/ 97 h 541"/>
              <a:gd name="T10" fmla="*/ 1055 w 1104"/>
              <a:gd name="T11" fmla="*/ 122 h 541"/>
              <a:gd name="T12" fmla="*/ 1037 w 1104"/>
              <a:gd name="T13" fmla="*/ 145 h 541"/>
              <a:gd name="T14" fmla="*/ 1027 w 1104"/>
              <a:gd name="T15" fmla="*/ 156 h 541"/>
              <a:gd name="T16" fmla="*/ 1017 w 1104"/>
              <a:gd name="T17" fmla="*/ 166 h 541"/>
              <a:gd name="T18" fmla="*/ 995 w 1104"/>
              <a:gd name="T19" fmla="*/ 186 h 541"/>
              <a:gd name="T20" fmla="*/ 984 w 1104"/>
              <a:gd name="T21" fmla="*/ 195 h 541"/>
              <a:gd name="T22" fmla="*/ 972 w 1104"/>
              <a:gd name="T23" fmla="*/ 203 h 541"/>
              <a:gd name="T24" fmla="*/ 960 w 1104"/>
              <a:gd name="T25" fmla="*/ 211 h 541"/>
              <a:gd name="T26" fmla="*/ 947 w 1104"/>
              <a:gd name="T27" fmla="*/ 218 h 541"/>
              <a:gd name="T28" fmla="*/ 922 w 1104"/>
              <a:gd name="T29" fmla="*/ 230 h 541"/>
              <a:gd name="T30" fmla="*/ 895 w 1104"/>
              <a:gd name="T31" fmla="*/ 241 h 541"/>
              <a:gd name="T32" fmla="*/ 868 w 1104"/>
              <a:gd name="T33" fmla="*/ 249 h 541"/>
              <a:gd name="T34" fmla="*/ 841 w 1104"/>
              <a:gd name="T35" fmla="*/ 256 h 541"/>
              <a:gd name="T36" fmla="*/ 813 w 1104"/>
              <a:gd name="T37" fmla="*/ 260 h 541"/>
              <a:gd name="T38" fmla="*/ 786 w 1104"/>
              <a:gd name="T39" fmla="*/ 263 h 541"/>
              <a:gd name="T40" fmla="*/ 759 w 1104"/>
              <a:gd name="T41" fmla="*/ 265 h 541"/>
              <a:gd name="T42" fmla="*/ 757 w 1104"/>
              <a:gd name="T43" fmla="*/ 265 h 541"/>
              <a:gd name="T44" fmla="*/ 756 w 1104"/>
              <a:gd name="T45" fmla="*/ 265 h 541"/>
              <a:gd name="T46" fmla="*/ 704 w 1104"/>
              <a:gd name="T47" fmla="*/ 263 h 541"/>
              <a:gd name="T48" fmla="*/ 652 w 1104"/>
              <a:gd name="T49" fmla="*/ 264 h 541"/>
              <a:gd name="T50" fmla="*/ 547 w 1104"/>
              <a:gd name="T51" fmla="*/ 271 h 541"/>
              <a:gd name="T52" fmla="*/ 339 w 1104"/>
              <a:gd name="T53" fmla="*/ 308 h 541"/>
              <a:gd name="T54" fmla="*/ 146 w 1104"/>
              <a:gd name="T55" fmla="*/ 391 h 541"/>
              <a:gd name="T56" fmla="*/ 103 w 1104"/>
              <a:gd name="T57" fmla="*/ 421 h 541"/>
              <a:gd name="T58" fmla="*/ 64 w 1104"/>
              <a:gd name="T59" fmla="*/ 457 h 541"/>
              <a:gd name="T60" fmla="*/ 29 w 1104"/>
              <a:gd name="T61" fmla="*/ 497 h 541"/>
              <a:gd name="T62" fmla="*/ 0 w 1104"/>
              <a:gd name="T63" fmla="*/ 541 h 541"/>
              <a:gd name="T64" fmla="*/ 26 w 1104"/>
              <a:gd name="T65" fmla="*/ 495 h 541"/>
              <a:gd name="T66" fmla="*/ 59 w 1104"/>
              <a:gd name="T67" fmla="*/ 452 h 541"/>
              <a:gd name="T68" fmla="*/ 97 w 1104"/>
              <a:gd name="T69" fmla="*/ 414 h 541"/>
              <a:gd name="T70" fmla="*/ 139 w 1104"/>
              <a:gd name="T71" fmla="*/ 380 h 541"/>
              <a:gd name="T72" fmla="*/ 332 w 1104"/>
              <a:gd name="T73" fmla="*/ 284 h 541"/>
              <a:gd name="T74" fmla="*/ 542 w 1104"/>
              <a:gd name="T75" fmla="*/ 233 h 541"/>
              <a:gd name="T76" fmla="*/ 649 w 1104"/>
              <a:gd name="T77" fmla="*/ 220 h 541"/>
              <a:gd name="T78" fmla="*/ 703 w 1104"/>
              <a:gd name="T79" fmla="*/ 216 h 541"/>
              <a:gd name="T80" fmla="*/ 758 w 1104"/>
              <a:gd name="T81" fmla="*/ 214 h 541"/>
              <a:gd name="T82" fmla="*/ 756 w 1104"/>
              <a:gd name="T83" fmla="*/ 214 h 541"/>
              <a:gd name="T84" fmla="*/ 780 w 1104"/>
              <a:gd name="T85" fmla="*/ 211 h 541"/>
              <a:gd name="T86" fmla="*/ 804 w 1104"/>
              <a:gd name="T87" fmla="*/ 207 h 541"/>
              <a:gd name="T88" fmla="*/ 828 w 1104"/>
              <a:gd name="T89" fmla="*/ 201 h 541"/>
              <a:gd name="T90" fmla="*/ 851 w 1104"/>
              <a:gd name="T91" fmla="*/ 194 h 541"/>
              <a:gd name="T92" fmla="*/ 873 w 1104"/>
              <a:gd name="T93" fmla="*/ 185 h 541"/>
              <a:gd name="T94" fmla="*/ 895 w 1104"/>
              <a:gd name="T95" fmla="*/ 175 h 541"/>
              <a:gd name="T96" fmla="*/ 915 w 1104"/>
              <a:gd name="T97" fmla="*/ 163 h 541"/>
              <a:gd name="T98" fmla="*/ 924 w 1104"/>
              <a:gd name="T99" fmla="*/ 156 h 541"/>
              <a:gd name="T100" fmla="*/ 934 w 1104"/>
              <a:gd name="T101" fmla="*/ 150 h 541"/>
              <a:gd name="T102" fmla="*/ 943 w 1104"/>
              <a:gd name="T103" fmla="*/ 142 h 541"/>
              <a:gd name="T104" fmla="*/ 951 w 1104"/>
              <a:gd name="T105" fmla="*/ 135 h 541"/>
              <a:gd name="T106" fmla="*/ 967 w 1104"/>
              <a:gd name="T107" fmla="*/ 118 h 541"/>
              <a:gd name="T108" fmla="*/ 975 w 1104"/>
              <a:gd name="T109" fmla="*/ 109 h 541"/>
              <a:gd name="T110" fmla="*/ 982 w 1104"/>
              <a:gd name="T111" fmla="*/ 100 h 541"/>
              <a:gd name="T112" fmla="*/ 994 w 1104"/>
              <a:gd name="T113" fmla="*/ 81 h 541"/>
              <a:gd name="T114" fmla="*/ 1005 w 1104"/>
              <a:gd name="T115" fmla="*/ 61 h 541"/>
              <a:gd name="T116" fmla="*/ 1014 w 1104"/>
              <a:gd name="T117" fmla="*/ 41 h 541"/>
              <a:gd name="T118" fmla="*/ 1021 w 1104"/>
              <a:gd name="T119" fmla="*/ 19 h 541"/>
              <a:gd name="T120" fmla="*/ 1023 w 1104"/>
              <a:gd name="T121" fmla="*/ 9 h 541"/>
              <a:gd name="T122" fmla="*/ 1025 w 1104"/>
              <a:gd name="T123" fmla="*/ 0 h 541"/>
              <a:gd name="T124" fmla="*/ 1104 w 1104"/>
              <a:gd name="T125" fmla="*/ 12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04" h="541">
                <a:moveTo>
                  <a:pt x="1104" y="12"/>
                </a:moveTo>
                <a:cubicBezTo>
                  <a:pt x="1103" y="19"/>
                  <a:pt x="1102" y="23"/>
                  <a:pt x="1100" y="28"/>
                </a:cubicBezTo>
                <a:cubicBezTo>
                  <a:pt x="1099" y="33"/>
                  <a:pt x="1097" y="38"/>
                  <a:pt x="1096" y="43"/>
                </a:cubicBezTo>
                <a:cubicBezTo>
                  <a:pt x="1093" y="52"/>
                  <a:pt x="1089" y="62"/>
                  <a:pt x="1085" y="70"/>
                </a:cubicBezTo>
                <a:cubicBezTo>
                  <a:pt x="1080" y="79"/>
                  <a:pt x="1076" y="88"/>
                  <a:pt x="1071" y="97"/>
                </a:cubicBezTo>
                <a:cubicBezTo>
                  <a:pt x="1066" y="105"/>
                  <a:pt x="1061" y="114"/>
                  <a:pt x="1055" y="122"/>
                </a:cubicBezTo>
                <a:cubicBezTo>
                  <a:pt x="1050" y="130"/>
                  <a:pt x="1044" y="137"/>
                  <a:pt x="1037" y="145"/>
                </a:cubicBezTo>
                <a:cubicBezTo>
                  <a:pt x="1034" y="149"/>
                  <a:pt x="1031" y="152"/>
                  <a:pt x="1027" y="156"/>
                </a:cubicBezTo>
                <a:cubicBezTo>
                  <a:pt x="1024" y="159"/>
                  <a:pt x="1021" y="163"/>
                  <a:pt x="1017" y="166"/>
                </a:cubicBezTo>
                <a:cubicBezTo>
                  <a:pt x="1010" y="173"/>
                  <a:pt x="1003" y="179"/>
                  <a:pt x="995" y="186"/>
                </a:cubicBezTo>
                <a:cubicBezTo>
                  <a:pt x="984" y="195"/>
                  <a:pt x="984" y="195"/>
                  <a:pt x="984" y="195"/>
                </a:cubicBezTo>
                <a:cubicBezTo>
                  <a:pt x="972" y="203"/>
                  <a:pt x="972" y="203"/>
                  <a:pt x="972" y="203"/>
                </a:cubicBezTo>
                <a:cubicBezTo>
                  <a:pt x="968" y="206"/>
                  <a:pt x="964" y="208"/>
                  <a:pt x="960" y="211"/>
                </a:cubicBezTo>
                <a:cubicBezTo>
                  <a:pt x="956" y="213"/>
                  <a:pt x="952" y="216"/>
                  <a:pt x="947" y="218"/>
                </a:cubicBezTo>
                <a:cubicBezTo>
                  <a:pt x="939" y="222"/>
                  <a:pt x="930" y="227"/>
                  <a:pt x="922" y="230"/>
                </a:cubicBezTo>
                <a:cubicBezTo>
                  <a:pt x="913" y="234"/>
                  <a:pt x="904" y="238"/>
                  <a:pt x="895" y="241"/>
                </a:cubicBezTo>
                <a:cubicBezTo>
                  <a:pt x="886" y="244"/>
                  <a:pt x="877" y="247"/>
                  <a:pt x="868" y="249"/>
                </a:cubicBezTo>
                <a:cubicBezTo>
                  <a:pt x="859" y="252"/>
                  <a:pt x="850" y="254"/>
                  <a:pt x="841" y="256"/>
                </a:cubicBezTo>
                <a:cubicBezTo>
                  <a:pt x="832" y="258"/>
                  <a:pt x="823" y="259"/>
                  <a:pt x="813" y="260"/>
                </a:cubicBezTo>
                <a:cubicBezTo>
                  <a:pt x="804" y="261"/>
                  <a:pt x="795" y="262"/>
                  <a:pt x="786" y="263"/>
                </a:cubicBezTo>
                <a:cubicBezTo>
                  <a:pt x="759" y="265"/>
                  <a:pt x="759" y="265"/>
                  <a:pt x="759" y="265"/>
                </a:cubicBezTo>
                <a:cubicBezTo>
                  <a:pt x="757" y="265"/>
                  <a:pt x="757" y="265"/>
                  <a:pt x="757" y="265"/>
                </a:cubicBezTo>
                <a:cubicBezTo>
                  <a:pt x="756" y="265"/>
                  <a:pt x="756" y="265"/>
                  <a:pt x="756" y="265"/>
                </a:cubicBezTo>
                <a:cubicBezTo>
                  <a:pt x="740" y="264"/>
                  <a:pt x="722" y="263"/>
                  <a:pt x="704" y="263"/>
                </a:cubicBezTo>
                <a:cubicBezTo>
                  <a:pt x="687" y="263"/>
                  <a:pt x="669" y="263"/>
                  <a:pt x="652" y="264"/>
                </a:cubicBezTo>
                <a:cubicBezTo>
                  <a:pt x="617" y="265"/>
                  <a:pt x="582" y="267"/>
                  <a:pt x="547" y="271"/>
                </a:cubicBezTo>
                <a:cubicBezTo>
                  <a:pt x="477" y="278"/>
                  <a:pt x="407" y="289"/>
                  <a:pt x="339" y="308"/>
                </a:cubicBezTo>
                <a:cubicBezTo>
                  <a:pt x="272" y="327"/>
                  <a:pt x="206" y="353"/>
                  <a:pt x="146" y="391"/>
                </a:cubicBezTo>
                <a:cubicBezTo>
                  <a:pt x="131" y="400"/>
                  <a:pt x="117" y="410"/>
                  <a:pt x="103" y="421"/>
                </a:cubicBezTo>
                <a:cubicBezTo>
                  <a:pt x="89" y="432"/>
                  <a:pt x="76" y="444"/>
                  <a:pt x="64" y="457"/>
                </a:cubicBezTo>
                <a:cubicBezTo>
                  <a:pt x="51" y="469"/>
                  <a:pt x="39" y="482"/>
                  <a:pt x="29" y="497"/>
                </a:cubicBezTo>
                <a:cubicBezTo>
                  <a:pt x="18" y="511"/>
                  <a:pt x="9" y="526"/>
                  <a:pt x="0" y="541"/>
                </a:cubicBezTo>
                <a:cubicBezTo>
                  <a:pt x="8" y="525"/>
                  <a:pt x="17" y="510"/>
                  <a:pt x="26" y="495"/>
                </a:cubicBezTo>
                <a:cubicBezTo>
                  <a:pt x="36" y="480"/>
                  <a:pt x="47" y="466"/>
                  <a:pt x="59" y="452"/>
                </a:cubicBezTo>
                <a:cubicBezTo>
                  <a:pt x="71" y="439"/>
                  <a:pt x="84" y="426"/>
                  <a:pt x="97" y="414"/>
                </a:cubicBezTo>
                <a:cubicBezTo>
                  <a:pt x="110" y="402"/>
                  <a:pt x="124" y="391"/>
                  <a:pt x="139" y="380"/>
                </a:cubicBezTo>
                <a:cubicBezTo>
                  <a:pt x="198" y="338"/>
                  <a:pt x="264" y="308"/>
                  <a:pt x="332" y="284"/>
                </a:cubicBezTo>
                <a:cubicBezTo>
                  <a:pt x="400" y="261"/>
                  <a:pt x="471" y="244"/>
                  <a:pt x="542" y="233"/>
                </a:cubicBezTo>
                <a:cubicBezTo>
                  <a:pt x="577" y="227"/>
                  <a:pt x="613" y="223"/>
                  <a:pt x="649" y="220"/>
                </a:cubicBezTo>
                <a:cubicBezTo>
                  <a:pt x="667" y="218"/>
                  <a:pt x="685" y="217"/>
                  <a:pt x="703" y="216"/>
                </a:cubicBezTo>
                <a:cubicBezTo>
                  <a:pt x="721" y="215"/>
                  <a:pt x="739" y="214"/>
                  <a:pt x="758" y="214"/>
                </a:cubicBezTo>
                <a:cubicBezTo>
                  <a:pt x="756" y="214"/>
                  <a:pt x="756" y="214"/>
                  <a:pt x="756" y="214"/>
                </a:cubicBezTo>
                <a:cubicBezTo>
                  <a:pt x="780" y="211"/>
                  <a:pt x="780" y="211"/>
                  <a:pt x="780" y="211"/>
                </a:cubicBezTo>
                <a:cubicBezTo>
                  <a:pt x="788" y="210"/>
                  <a:pt x="796" y="208"/>
                  <a:pt x="804" y="207"/>
                </a:cubicBezTo>
                <a:cubicBezTo>
                  <a:pt x="812" y="205"/>
                  <a:pt x="820" y="203"/>
                  <a:pt x="828" y="201"/>
                </a:cubicBezTo>
                <a:cubicBezTo>
                  <a:pt x="836" y="199"/>
                  <a:pt x="844" y="197"/>
                  <a:pt x="851" y="194"/>
                </a:cubicBezTo>
                <a:cubicBezTo>
                  <a:pt x="859" y="191"/>
                  <a:pt x="866" y="188"/>
                  <a:pt x="873" y="185"/>
                </a:cubicBezTo>
                <a:cubicBezTo>
                  <a:pt x="881" y="182"/>
                  <a:pt x="888" y="178"/>
                  <a:pt x="895" y="175"/>
                </a:cubicBezTo>
                <a:cubicBezTo>
                  <a:pt x="902" y="171"/>
                  <a:pt x="908" y="167"/>
                  <a:pt x="915" y="163"/>
                </a:cubicBezTo>
                <a:cubicBezTo>
                  <a:pt x="918" y="161"/>
                  <a:pt x="921" y="159"/>
                  <a:pt x="924" y="156"/>
                </a:cubicBezTo>
                <a:cubicBezTo>
                  <a:pt x="928" y="154"/>
                  <a:pt x="931" y="152"/>
                  <a:pt x="934" y="150"/>
                </a:cubicBezTo>
                <a:cubicBezTo>
                  <a:pt x="943" y="142"/>
                  <a:pt x="943" y="142"/>
                  <a:pt x="943" y="142"/>
                </a:cubicBezTo>
                <a:cubicBezTo>
                  <a:pt x="951" y="135"/>
                  <a:pt x="951" y="135"/>
                  <a:pt x="951" y="135"/>
                </a:cubicBezTo>
                <a:cubicBezTo>
                  <a:pt x="957" y="129"/>
                  <a:pt x="962" y="124"/>
                  <a:pt x="967" y="118"/>
                </a:cubicBezTo>
                <a:cubicBezTo>
                  <a:pt x="970" y="115"/>
                  <a:pt x="972" y="112"/>
                  <a:pt x="975" y="109"/>
                </a:cubicBezTo>
                <a:cubicBezTo>
                  <a:pt x="977" y="106"/>
                  <a:pt x="979" y="103"/>
                  <a:pt x="982" y="100"/>
                </a:cubicBezTo>
                <a:cubicBezTo>
                  <a:pt x="986" y="94"/>
                  <a:pt x="990" y="88"/>
                  <a:pt x="994" y="81"/>
                </a:cubicBezTo>
                <a:cubicBezTo>
                  <a:pt x="998" y="75"/>
                  <a:pt x="1002" y="68"/>
                  <a:pt x="1005" y="61"/>
                </a:cubicBezTo>
                <a:cubicBezTo>
                  <a:pt x="1008" y="55"/>
                  <a:pt x="1011" y="48"/>
                  <a:pt x="1014" y="41"/>
                </a:cubicBezTo>
                <a:cubicBezTo>
                  <a:pt x="1016" y="34"/>
                  <a:pt x="1019" y="26"/>
                  <a:pt x="1021" y="19"/>
                </a:cubicBezTo>
                <a:cubicBezTo>
                  <a:pt x="1021" y="16"/>
                  <a:pt x="1022" y="12"/>
                  <a:pt x="1023" y="9"/>
                </a:cubicBezTo>
                <a:cubicBezTo>
                  <a:pt x="1024" y="5"/>
                  <a:pt x="1024" y="2"/>
                  <a:pt x="1025" y="0"/>
                </a:cubicBezTo>
                <a:lnTo>
                  <a:pt x="1104" y="1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5B13C8-DABF-4FA8-808F-EE37939808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6188" y="149494"/>
            <a:ext cx="10953750" cy="574406"/>
          </a:xfrm>
        </p:spPr>
        <p:txBody>
          <a:bodyPr/>
          <a:lstStyle/>
          <a:p>
            <a:r>
              <a:rPr lang="it-IT" dirty="0"/>
              <a:t>TITOLO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DB50DCC-92CB-43CF-AA9F-C5F230F1E95E}"/>
              </a:ext>
            </a:extLst>
          </p:cNvPr>
          <p:cNvSpPr/>
          <p:nvPr/>
        </p:nvSpPr>
        <p:spPr>
          <a:xfrm>
            <a:off x="0" y="0"/>
            <a:ext cx="12192000" cy="1095375"/>
          </a:xfrm>
          <a:prstGeom prst="rect">
            <a:avLst/>
          </a:prstGeom>
          <a:solidFill>
            <a:srgbClr val="FF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60A5F3C-371C-466C-80B9-A8FCD5D9AC82}"/>
              </a:ext>
            </a:extLst>
          </p:cNvPr>
          <p:cNvSpPr/>
          <p:nvPr/>
        </p:nvSpPr>
        <p:spPr>
          <a:xfrm>
            <a:off x="339631" y="283235"/>
            <a:ext cx="166739" cy="1799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bject 170">
            <a:extLst>
              <a:ext uri="{FF2B5EF4-FFF2-40B4-BE49-F238E27FC236}">
                <a16:creationId xmlns:a16="http://schemas.microsoft.com/office/drawing/2014/main" id="{81E373E9-D218-F6A0-9DC7-96FD7BFCDFAF}"/>
              </a:ext>
            </a:extLst>
          </p:cNvPr>
          <p:cNvSpPr txBox="1">
            <a:spLocks/>
          </p:cNvSpPr>
          <p:nvPr/>
        </p:nvSpPr>
        <p:spPr>
          <a:xfrm>
            <a:off x="567368" y="-5327"/>
            <a:ext cx="3937957" cy="900888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400"/>
              </a:lnSpc>
              <a:spcBef>
                <a:spcPts val="1380"/>
              </a:spcBef>
            </a:pPr>
            <a:r>
              <a:rPr lang="it-IT" sz="3200" spc="-290" dirty="0">
                <a:solidFill>
                  <a:srgbClr val="FFFFFF"/>
                </a:solidFill>
              </a:rPr>
              <a:t>Dubbi o domande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F916BAED-3CC7-AF6F-1BF8-1959DCB7BA87}"/>
              </a:ext>
            </a:extLst>
          </p:cNvPr>
          <p:cNvSpPr/>
          <p:nvPr/>
        </p:nvSpPr>
        <p:spPr>
          <a:xfrm>
            <a:off x="11135377" y="165918"/>
            <a:ext cx="746219" cy="735892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362881E7-F54A-EEA5-553C-CA5ACDB3D8A5}"/>
              </a:ext>
            </a:extLst>
          </p:cNvPr>
          <p:cNvGrpSpPr/>
          <p:nvPr/>
        </p:nvGrpSpPr>
        <p:grpSpPr>
          <a:xfrm>
            <a:off x="11165586" y="211083"/>
            <a:ext cx="685800" cy="609599"/>
            <a:chOff x="5638800" y="2971800"/>
            <a:chExt cx="914400" cy="914400"/>
          </a:xfrm>
        </p:grpSpPr>
        <p:pic>
          <p:nvPicPr>
            <p:cNvPr id="8" name="Elemento grafico 7" descr="Persona con idea contorno">
              <a:extLst>
                <a:ext uri="{FF2B5EF4-FFF2-40B4-BE49-F238E27FC236}">
                  <a16:creationId xmlns:a16="http://schemas.microsoft.com/office/drawing/2014/main" id="{962536E0-C7E8-094E-C440-890A3D7FF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147C2D1-63DA-3A03-90F2-AC8896FA05CF}"/>
                </a:ext>
              </a:extLst>
            </p:cNvPr>
            <p:cNvSpPr/>
            <p:nvPr/>
          </p:nvSpPr>
          <p:spPr>
            <a:xfrm>
              <a:off x="6067425" y="3114675"/>
              <a:ext cx="257175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3" name="Elemento grafico 2" descr="Punto interrogativo con riempimento a tinta unita">
            <a:extLst>
              <a:ext uri="{FF2B5EF4-FFF2-40B4-BE49-F238E27FC236}">
                <a16:creationId xmlns:a16="http://schemas.microsoft.com/office/drawing/2014/main" id="{3C27A04D-5070-6E10-6797-205C0D444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7055" y="268924"/>
            <a:ext cx="208617" cy="20861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F28ABD2-472C-7859-4487-C2F17FAA2DEF}"/>
              </a:ext>
            </a:extLst>
          </p:cNvPr>
          <p:cNvSpPr txBox="1"/>
          <p:nvPr/>
        </p:nvSpPr>
        <p:spPr>
          <a:xfrm>
            <a:off x="339631" y="1339588"/>
            <a:ext cx="440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qualsiasi dubbio o necessità di chiarimento sull’utilizzo della piattaforma o sul sistema di segnalazione, potete contattare:</a:t>
            </a:r>
            <a:endParaRPr lang="it-IT" sz="1400" b="1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B758A4EF-1B32-4D9A-7AF4-7D6816E842BC}"/>
              </a:ext>
            </a:extLst>
          </p:cNvPr>
          <p:cNvGrpSpPr/>
          <p:nvPr/>
        </p:nvGrpSpPr>
        <p:grpSpPr>
          <a:xfrm>
            <a:off x="409871" y="2789619"/>
            <a:ext cx="314993" cy="269966"/>
            <a:chOff x="6140872" y="1165687"/>
            <a:chExt cx="314993" cy="269966"/>
          </a:xfrm>
        </p:grpSpPr>
        <p:pic>
          <p:nvPicPr>
            <p:cNvPr id="17" name="object 41">
              <a:extLst>
                <a:ext uri="{FF2B5EF4-FFF2-40B4-BE49-F238E27FC236}">
                  <a16:creationId xmlns:a16="http://schemas.microsoft.com/office/drawing/2014/main" id="{C338EB0B-86EA-1031-E75C-3294245B1FD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5856" y="1204639"/>
              <a:ext cx="180009" cy="179997"/>
            </a:xfrm>
            <a:prstGeom prst="rect">
              <a:avLst/>
            </a:prstGeom>
          </p:spPr>
        </p:pic>
        <p:pic>
          <p:nvPicPr>
            <p:cNvPr id="20" name="Elemento grafico 19" descr="Freccia a destra con riempimento a tinta unita">
              <a:extLst>
                <a:ext uri="{FF2B5EF4-FFF2-40B4-BE49-F238E27FC236}">
                  <a16:creationId xmlns:a16="http://schemas.microsoft.com/office/drawing/2014/main" id="{DA6C1248-D085-3704-AD01-B3507794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40872" y="1165687"/>
              <a:ext cx="269966" cy="269966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6AAE7FD-B63C-44DE-ED1A-E7AF16248F9C}"/>
              </a:ext>
            </a:extLst>
          </p:cNvPr>
          <p:cNvSpPr txBox="1"/>
          <p:nvPr/>
        </p:nvSpPr>
        <p:spPr>
          <a:xfrm>
            <a:off x="986554" y="2690253"/>
            <a:ext cx="440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Il Responsabile della Prevenzione della Corruzione e della Trasparenza (RPCT): Dott. Gian Luca Oldani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A214723-E4AF-B6E2-E1FB-91BB8D8827A8}"/>
              </a:ext>
            </a:extLst>
          </p:cNvPr>
          <p:cNvSpPr txBox="1"/>
          <p:nvPr/>
        </p:nvSpPr>
        <p:spPr>
          <a:xfrm>
            <a:off x="986554" y="3240567"/>
            <a:ext cx="440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trasparenza@neutalia.it</a:t>
            </a:r>
            <a:endParaRPr lang="it-IT" sz="1400" b="1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317B616-9E11-D13E-EF78-818CC72BEB58}"/>
              </a:ext>
            </a:extLst>
          </p:cNvPr>
          <p:cNvSpPr txBox="1"/>
          <p:nvPr/>
        </p:nvSpPr>
        <p:spPr>
          <a:xfrm>
            <a:off x="1510053" y="5693536"/>
            <a:ext cx="104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solidFill>
                  <a:srgbClr val="2E384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 ulteriori approfondimenti, ti invitiamo a consultare la «Procedura segnalazione illeciti» disponibile sul sito di Neutalia al seguente indirizzo: </a:t>
            </a:r>
            <a:r>
              <a:rPr lang="it-IT" sz="1400" dirty="0">
                <a:hlinkClick r:id="rId10"/>
              </a:rPr>
              <a:t>Altri contenuti prevenzione della corruzione | </a:t>
            </a:r>
            <a:r>
              <a:rPr lang="it-IT" sz="1400" dirty="0" err="1">
                <a:hlinkClick r:id="rId10"/>
              </a:rPr>
              <a:t>neutalia</a:t>
            </a:r>
            <a:endParaRPr lang="it-IT" sz="1400" b="1" dirty="0">
              <a:solidFill>
                <a:srgbClr val="2E384D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Elemento grafico 6" descr="Televisione con riempimento a tinta unita">
            <a:extLst>
              <a:ext uri="{FF2B5EF4-FFF2-40B4-BE49-F238E27FC236}">
                <a16:creationId xmlns:a16="http://schemas.microsoft.com/office/drawing/2014/main" id="{B59A83FD-5A63-183B-964E-80CC86A9EA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4854" y="5550353"/>
            <a:ext cx="717405" cy="717405"/>
          </a:xfrm>
          <a:prstGeom prst="rect">
            <a:avLst/>
          </a:prstGeom>
        </p:spPr>
      </p:pic>
      <p:pic>
        <p:nvPicPr>
          <p:cNvPr id="28" name="Elemento grafico 27" descr="Cursore con riempimento a tinta unita">
            <a:extLst>
              <a:ext uri="{FF2B5EF4-FFF2-40B4-BE49-F238E27FC236}">
                <a16:creationId xmlns:a16="http://schemas.microsoft.com/office/drawing/2014/main" id="{A1D88544-0636-49CA-B4D0-13AEDC7AE7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9603" y="5729927"/>
            <a:ext cx="333902" cy="333902"/>
          </a:xfrm>
          <a:prstGeom prst="rect">
            <a:avLst/>
          </a:prstGeom>
        </p:spPr>
      </p:pic>
      <p:sp>
        <p:nvSpPr>
          <p:cNvPr id="34" name="Ovale 33">
            <a:extLst>
              <a:ext uri="{FF2B5EF4-FFF2-40B4-BE49-F238E27FC236}">
                <a16:creationId xmlns:a16="http://schemas.microsoft.com/office/drawing/2014/main" id="{2DF73282-0739-5B3D-8FF3-81A647BCE5DB}"/>
              </a:ext>
            </a:extLst>
          </p:cNvPr>
          <p:cNvSpPr/>
          <p:nvPr/>
        </p:nvSpPr>
        <p:spPr>
          <a:xfrm>
            <a:off x="427618" y="5448903"/>
            <a:ext cx="921214" cy="89595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Free Vector | Flat people asking questions">
            <a:extLst>
              <a:ext uri="{FF2B5EF4-FFF2-40B4-BE49-F238E27FC236}">
                <a16:creationId xmlns:a16="http://schemas.microsoft.com/office/drawing/2014/main" id="{3E1F88DD-A425-35EF-D0A8-D9BA1678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49" y="1587947"/>
            <a:ext cx="3581754" cy="35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b="1" dirty="0">
            <a:solidFill>
              <a:srgbClr val="2E384D"/>
            </a:solidFill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4F5DEB6D868349B4933E4B48FEF609" ma:contentTypeVersion="10" ma:contentTypeDescription="Creare un nuovo documento." ma:contentTypeScope="" ma:versionID="6913892bca6157de6fa270c040850dde">
  <xsd:schema xmlns:xsd="http://www.w3.org/2001/XMLSchema" xmlns:xs="http://www.w3.org/2001/XMLSchema" xmlns:p="http://schemas.microsoft.com/office/2006/metadata/properties" xmlns:ns3="c3e45a1d-ec69-4038-b7a5-f143700c2d96" xmlns:ns4="81c3273f-033e-42e1-a41a-6322e879300f" targetNamespace="http://schemas.microsoft.com/office/2006/metadata/properties" ma:root="true" ma:fieldsID="5e1ccac4fbfecd5a7d232d92d483b3d9" ns3:_="" ns4:_="">
    <xsd:import namespace="c3e45a1d-ec69-4038-b7a5-f143700c2d96"/>
    <xsd:import namespace="81c3273f-033e-42e1-a41a-6322e87930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45a1d-ec69-4038-b7a5-f143700c2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3273f-033e-42e1-a41a-6322e87930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DC9F0-A5F8-4144-8621-BABC4F5068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589C3A-43E8-4A83-9F9B-A0C02C2DC077}">
  <ds:schemaRefs>
    <ds:schemaRef ds:uri="c3e45a1d-ec69-4038-b7a5-f143700c2d96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81c3273f-033e-42e1-a41a-6322e879300f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CB120B6-300B-4E4F-9249-EDD11AF95B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45a1d-ec69-4038-b7a5-f143700c2d96"/>
    <ds:schemaRef ds:uri="81c3273f-033e-42e1-a41a-6322e87930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14375</TotalTime>
  <Words>728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MV Boli</vt:lpstr>
      <vt:lpstr>Open Sans</vt:lpstr>
      <vt:lpstr>Segoe Print</vt:lpstr>
      <vt:lpstr>Source Sans Pro</vt:lpstr>
      <vt:lpstr>Source Sans Pro Black</vt:lpstr>
      <vt:lpstr>Source Sans Pro ExtraLight</vt:lpstr>
      <vt:lpstr>Tahoma</vt:lpstr>
      <vt:lpstr>Verdana</vt:lpstr>
      <vt:lpstr>1_Tema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Lazzarini</dc:creator>
  <cp:lastModifiedBy>Oldani Gianluca</cp:lastModifiedBy>
  <cp:revision>694</cp:revision>
  <cp:lastPrinted>2023-09-07T15:01:35Z</cp:lastPrinted>
  <dcterms:created xsi:type="dcterms:W3CDTF">2021-07-26T09:06:08Z</dcterms:created>
  <dcterms:modified xsi:type="dcterms:W3CDTF">2023-09-20T10:55:39Z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0x010100F24F5DEB6D868349B4933E4B48FEF609</vt:lpwstr>
  </property>
</Properties>
</file>